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119"/>
  </p:notesMasterIdLst>
  <p:handoutMasterIdLst>
    <p:handoutMasterId r:id="rId120"/>
  </p:handoutMasterIdLst>
  <p:sldIdLst>
    <p:sldId id="914" r:id="rId2"/>
    <p:sldId id="915" r:id="rId3"/>
    <p:sldId id="916" r:id="rId4"/>
    <p:sldId id="917" r:id="rId5"/>
    <p:sldId id="919" r:id="rId6"/>
    <p:sldId id="921" r:id="rId7"/>
    <p:sldId id="922" r:id="rId8"/>
    <p:sldId id="923" r:id="rId9"/>
    <p:sldId id="924" r:id="rId10"/>
    <p:sldId id="925" r:id="rId11"/>
    <p:sldId id="926" r:id="rId12"/>
    <p:sldId id="927" r:id="rId13"/>
    <p:sldId id="928" r:id="rId14"/>
    <p:sldId id="929" r:id="rId15"/>
    <p:sldId id="930" r:id="rId16"/>
    <p:sldId id="931" r:id="rId17"/>
    <p:sldId id="932" r:id="rId18"/>
    <p:sldId id="933" r:id="rId19"/>
    <p:sldId id="934" r:id="rId20"/>
    <p:sldId id="935" r:id="rId21"/>
    <p:sldId id="936" r:id="rId22"/>
    <p:sldId id="937" r:id="rId23"/>
    <p:sldId id="938" r:id="rId24"/>
    <p:sldId id="939" r:id="rId25"/>
    <p:sldId id="940" r:id="rId26"/>
    <p:sldId id="1007" r:id="rId27"/>
    <p:sldId id="1009" r:id="rId28"/>
    <p:sldId id="1010" r:id="rId29"/>
    <p:sldId id="1011" r:id="rId30"/>
    <p:sldId id="1012" r:id="rId31"/>
    <p:sldId id="1013" r:id="rId32"/>
    <p:sldId id="1014" r:id="rId33"/>
    <p:sldId id="1015" r:id="rId34"/>
    <p:sldId id="1016" r:id="rId35"/>
    <p:sldId id="1017" r:id="rId36"/>
    <p:sldId id="1018" r:id="rId37"/>
    <p:sldId id="1020" r:id="rId38"/>
    <p:sldId id="1021" r:id="rId39"/>
    <p:sldId id="1022" r:id="rId40"/>
    <p:sldId id="1023" r:id="rId41"/>
    <p:sldId id="1024" r:id="rId42"/>
    <p:sldId id="1019" r:id="rId43"/>
    <p:sldId id="1025" r:id="rId44"/>
    <p:sldId id="1026" r:id="rId45"/>
    <p:sldId id="1027" r:id="rId46"/>
    <p:sldId id="941" r:id="rId47"/>
    <p:sldId id="942" r:id="rId48"/>
    <p:sldId id="943" r:id="rId49"/>
    <p:sldId id="944" r:id="rId50"/>
    <p:sldId id="945" r:id="rId51"/>
    <p:sldId id="946" r:id="rId52"/>
    <p:sldId id="947" r:id="rId53"/>
    <p:sldId id="948" r:id="rId54"/>
    <p:sldId id="949" r:id="rId55"/>
    <p:sldId id="950" r:id="rId56"/>
    <p:sldId id="951" r:id="rId57"/>
    <p:sldId id="952" r:id="rId58"/>
    <p:sldId id="953" r:id="rId59"/>
    <p:sldId id="954" r:id="rId60"/>
    <p:sldId id="955" r:id="rId61"/>
    <p:sldId id="956" r:id="rId62"/>
    <p:sldId id="957" r:id="rId63"/>
    <p:sldId id="958" r:id="rId64"/>
    <p:sldId id="959" r:id="rId65"/>
    <p:sldId id="960" r:id="rId66"/>
    <p:sldId id="961" r:id="rId67"/>
    <p:sldId id="962" r:id="rId68"/>
    <p:sldId id="963" r:id="rId69"/>
    <p:sldId id="1028" r:id="rId70"/>
    <p:sldId id="1029" r:id="rId71"/>
    <p:sldId id="964" r:id="rId72"/>
    <p:sldId id="965" r:id="rId73"/>
    <p:sldId id="966" r:id="rId74"/>
    <p:sldId id="967" r:id="rId75"/>
    <p:sldId id="968" r:id="rId76"/>
    <p:sldId id="969" r:id="rId77"/>
    <p:sldId id="970" r:id="rId78"/>
    <p:sldId id="1030" r:id="rId79"/>
    <p:sldId id="971" r:id="rId80"/>
    <p:sldId id="972" r:id="rId81"/>
    <p:sldId id="973" r:id="rId82"/>
    <p:sldId id="974" r:id="rId83"/>
    <p:sldId id="975" r:id="rId84"/>
    <p:sldId id="976" r:id="rId85"/>
    <p:sldId id="977" r:id="rId86"/>
    <p:sldId id="978" r:id="rId87"/>
    <p:sldId id="979" r:id="rId88"/>
    <p:sldId id="980" r:id="rId89"/>
    <p:sldId id="981" r:id="rId90"/>
    <p:sldId id="982" r:id="rId91"/>
    <p:sldId id="983" r:id="rId92"/>
    <p:sldId id="984" r:id="rId93"/>
    <p:sldId id="985" r:id="rId94"/>
    <p:sldId id="986" r:id="rId95"/>
    <p:sldId id="987" r:id="rId96"/>
    <p:sldId id="988" r:id="rId97"/>
    <p:sldId id="1031" r:id="rId98"/>
    <p:sldId id="989" r:id="rId99"/>
    <p:sldId id="990" r:id="rId100"/>
    <p:sldId id="991" r:id="rId101"/>
    <p:sldId id="992" r:id="rId102"/>
    <p:sldId id="993" r:id="rId103"/>
    <p:sldId id="994" r:id="rId104"/>
    <p:sldId id="1032" r:id="rId105"/>
    <p:sldId id="995" r:id="rId106"/>
    <p:sldId id="996" r:id="rId107"/>
    <p:sldId id="997" r:id="rId108"/>
    <p:sldId id="998" r:id="rId109"/>
    <p:sldId id="999" r:id="rId110"/>
    <p:sldId id="1000" r:id="rId111"/>
    <p:sldId id="1001" r:id="rId112"/>
    <p:sldId id="1002" r:id="rId113"/>
    <p:sldId id="1003" r:id="rId114"/>
    <p:sldId id="1004" r:id="rId115"/>
    <p:sldId id="1005" r:id="rId116"/>
    <p:sldId id="1008" r:id="rId117"/>
    <p:sldId id="1006" r:id="rId118"/>
  </p:sldIdLst>
  <p:sldSz cx="12192000" cy="6858000"/>
  <p:notesSz cx="9928225" cy="6797675"/>
  <p:defaultTextStyle>
    <a:defPPr>
      <a:defRPr lang="el-GR"/>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6DA9"/>
    <a:srgbClr val="7A8DBC"/>
    <a:srgbClr val="6F89CB"/>
    <a:srgbClr val="5977C3"/>
    <a:srgbClr val="5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49"/>
  </p:normalViewPr>
  <p:slideViewPr>
    <p:cSldViewPr>
      <p:cViewPr varScale="1">
        <p:scale>
          <a:sx n="67" d="100"/>
          <a:sy n="67" d="100"/>
        </p:scale>
        <p:origin x="834" y="48"/>
      </p:cViewPr>
      <p:guideLst>
        <p:guide orient="horz" pos="2160"/>
        <p:guide pos="3840"/>
      </p:guideLst>
    </p:cSldViewPr>
  </p:slideViewPr>
  <p:notesTextViewPr>
    <p:cViewPr>
      <p:scale>
        <a:sx n="1" d="1"/>
        <a:sy n="1" d="1"/>
      </p:scale>
      <p:origin x="0" y="0"/>
    </p:cViewPr>
  </p:notesTextViewPr>
  <p:notesViewPr>
    <p:cSldViewPr>
      <p:cViewPr varScale="1">
        <p:scale>
          <a:sx n="119" d="100"/>
          <a:sy n="119" d="100"/>
        </p:scale>
        <p:origin x="-1998" y="-10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eg"/></Relationships>
</file>

<file path=ppt/diagrams/_rels/data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7E9A7F-D4D3-4621-9FF0-E9A1EFEB261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7692162-015B-4AEB-A83C-F6BF2DF85320}">
      <dgm:prSet phldrT="[Κείμενο]"/>
      <dgm:spPr/>
      <dgm:t>
        <a:bodyPr/>
        <a:lstStyle/>
        <a:p>
          <a:r>
            <a:rPr lang="en-US" dirty="0"/>
            <a:t>Spatial gesture Models</a:t>
          </a:r>
        </a:p>
      </dgm:t>
    </dgm:pt>
    <dgm:pt modelId="{5EB38CDC-FA96-431C-9ED3-9767A08F9460}" type="parTrans" cxnId="{81647EEC-FCD8-4593-B292-8EAAADDB0D2C}">
      <dgm:prSet/>
      <dgm:spPr/>
      <dgm:t>
        <a:bodyPr/>
        <a:lstStyle/>
        <a:p>
          <a:endParaRPr lang="en-US"/>
        </a:p>
      </dgm:t>
    </dgm:pt>
    <dgm:pt modelId="{15649714-5B5D-4122-8833-72A150A986A1}" type="sibTrans" cxnId="{81647EEC-FCD8-4593-B292-8EAAADDB0D2C}">
      <dgm:prSet/>
      <dgm:spPr/>
      <dgm:t>
        <a:bodyPr/>
        <a:lstStyle/>
        <a:p>
          <a:endParaRPr lang="en-US"/>
        </a:p>
      </dgm:t>
    </dgm:pt>
    <dgm:pt modelId="{B4D84D9C-2765-4C72-863A-FF7E4FD10871}">
      <dgm:prSet/>
      <dgm:spPr/>
      <dgm:t>
        <a:bodyPr/>
        <a:lstStyle/>
        <a:p>
          <a:r>
            <a:rPr lang="en-US" dirty="0"/>
            <a:t>3D Model- based</a:t>
          </a:r>
        </a:p>
      </dgm:t>
    </dgm:pt>
    <dgm:pt modelId="{2ECCE0A7-00A9-4F09-91BD-82901709794A}" type="parTrans" cxnId="{F88E4BAC-9D05-4DF5-AD18-C06A3078E9FB}">
      <dgm:prSet/>
      <dgm:spPr/>
      <dgm:t>
        <a:bodyPr/>
        <a:lstStyle/>
        <a:p>
          <a:endParaRPr lang="en-US"/>
        </a:p>
      </dgm:t>
    </dgm:pt>
    <dgm:pt modelId="{D56D1B98-5BFB-4E5C-870B-D2680C6F8354}" type="sibTrans" cxnId="{F88E4BAC-9D05-4DF5-AD18-C06A3078E9FB}">
      <dgm:prSet/>
      <dgm:spPr/>
      <dgm:t>
        <a:bodyPr/>
        <a:lstStyle/>
        <a:p>
          <a:endParaRPr lang="en-US"/>
        </a:p>
      </dgm:t>
    </dgm:pt>
    <dgm:pt modelId="{BF408EF0-2F05-43FB-B3DD-D6215C282C05}">
      <dgm:prSet/>
      <dgm:spPr/>
      <dgm:t>
        <a:bodyPr/>
        <a:lstStyle/>
        <a:p>
          <a:r>
            <a:rPr lang="en-US" dirty="0"/>
            <a:t>Skeletal</a:t>
          </a:r>
        </a:p>
      </dgm:t>
    </dgm:pt>
    <dgm:pt modelId="{9F0F37A4-16D2-4975-9DB2-BE6BA9A8C04B}" type="parTrans" cxnId="{D80E2A43-156B-424A-810E-9B15AF1FD900}">
      <dgm:prSet/>
      <dgm:spPr/>
      <dgm:t>
        <a:bodyPr/>
        <a:lstStyle/>
        <a:p>
          <a:endParaRPr lang="en-US"/>
        </a:p>
      </dgm:t>
    </dgm:pt>
    <dgm:pt modelId="{A3FF48D2-08D5-434D-A448-676F49967B1B}" type="sibTrans" cxnId="{D80E2A43-156B-424A-810E-9B15AF1FD900}">
      <dgm:prSet/>
      <dgm:spPr/>
      <dgm:t>
        <a:bodyPr/>
        <a:lstStyle/>
        <a:p>
          <a:endParaRPr lang="en-US"/>
        </a:p>
      </dgm:t>
    </dgm:pt>
    <dgm:pt modelId="{DDE11F36-2983-4C13-99CE-B7FE33901586}">
      <dgm:prSet/>
      <dgm:spPr/>
      <dgm:t>
        <a:bodyPr/>
        <a:lstStyle/>
        <a:p>
          <a:r>
            <a:rPr lang="en-US" dirty="0"/>
            <a:t>Volumetric</a:t>
          </a:r>
        </a:p>
      </dgm:t>
    </dgm:pt>
    <dgm:pt modelId="{3AE2063B-AE70-4148-8CD1-555A8C47151F}" type="parTrans" cxnId="{5B8CD823-2437-4FC2-BD98-F81492B0704E}">
      <dgm:prSet/>
      <dgm:spPr/>
      <dgm:t>
        <a:bodyPr/>
        <a:lstStyle/>
        <a:p>
          <a:endParaRPr lang="en-US"/>
        </a:p>
      </dgm:t>
    </dgm:pt>
    <dgm:pt modelId="{24654127-2869-44E5-B50C-29A4C11F75BE}" type="sibTrans" cxnId="{5B8CD823-2437-4FC2-BD98-F81492B0704E}">
      <dgm:prSet/>
      <dgm:spPr/>
      <dgm:t>
        <a:bodyPr/>
        <a:lstStyle/>
        <a:p>
          <a:endParaRPr lang="en-US"/>
        </a:p>
      </dgm:t>
    </dgm:pt>
    <dgm:pt modelId="{64851B43-443C-454E-855E-35464D93A60B}">
      <dgm:prSet/>
      <dgm:spPr/>
      <dgm:t>
        <a:bodyPr/>
        <a:lstStyle/>
        <a:p>
          <a:r>
            <a:rPr lang="en-US" dirty="0"/>
            <a:t>NURBS</a:t>
          </a:r>
        </a:p>
      </dgm:t>
    </dgm:pt>
    <dgm:pt modelId="{9B6DB100-4816-4511-9B6A-873CBBAD3217}" type="parTrans" cxnId="{300EB3F5-356A-4A79-9465-8E2821401124}">
      <dgm:prSet/>
      <dgm:spPr/>
      <dgm:t>
        <a:bodyPr/>
        <a:lstStyle/>
        <a:p>
          <a:endParaRPr lang="en-US"/>
        </a:p>
      </dgm:t>
    </dgm:pt>
    <dgm:pt modelId="{DE01D7BB-7C56-4704-87A6-2A1EFC04E74F}" type="sibTrans" cxnId="{300EB3F5-356A-4A79-9465-8E2821401124}">
      <dgm:prSet/>
      <dgm:spPr/>
      <dgm:t>
        <a:bodyPr/>
        <a:lstStyle/>
        <a:p>
          <a:endParaRPr lang="en-US"/>
        </a:p>
      </dgm:t>
    </dgm:pt>
    <dgm:pt modelId="{8D2964E6-BCCE-4CCD-86E6-56899F1CE2EB}">
      <dgm:prSet/>
      <dgm:spPr/>
      <dgm:t>
        <a:bodyPr/>
        <a:lstStyle/>
        <a:p>
          <a:r>
            <a:rPr lang="en-US" dirty="0"/>
            <a:t>Primitives</a:t>
          </a:r>
        </a:p>
      </dgm:t>
    </dgm:pt>
    <dgm:pt modelId="{ADDFF2C4-BCD1-49E4-B9C7-FEA2588BC65E}" type="parTrans" cxnId="{7AB787FF-4F0D-43B7-A928-144419FF88E5}">
      <dgm:prSet/>
      <dgm:spPr/>
      <dgm:t>
        <a:bodyPr/>
        <a:lstStyle/>
        <a:p>
          <a:endParaRPr lang="en-US"/>
        </a:p>
      </dgm:t>
    </dgm:pt>
    <dgm:pt modelId="{CA3E495A-1D1E-4BA4-A05A-76C9278457FE}" type="sibTrans" cxnId="{7AB787FF-4F0D-43B7-A928-144419FF88E5}">
      <dgm:prSet/>
      <dgm:spPr/>
      <dgm:t>
        <a:bodyPr/>
        <a:lstStyle/>
        <a:p>
          <a:endParaRPr lang="en-US"/>
        </a:p>
      </dgm:t>
    </dgm:pt>
    <dgm:pt modelId="{BFA2D6F0-D813-41DF-9C3E-EA5689E8C5EB}">
      <dgm:prSet/>
      <dgm:spPr/>
      <dgm:t>
        <a:bodyPr/>
        <a:lstStyle/>
        <a:p>
          <a:r>
            <a:rPr lang="en-US" dirty="0"/>
            <a:t>Super-quadrics</a:t>
          </a:r>
        </a:p>
      </dgm:t>
    </dgm:pt>
    <dgm:pt modelId="{983F3031-69D5-480B-AE27-4EDA86B3226D}" type="parTrans" cxnId="{B07E512C-AD5E-413F-9DD3-0F96699932F4}">
      <dgm:prSet/>
      <dgm:spPr/>
      <dgm:t>
        <a:bodyPr/>
        <a:lstStyle/>
        <a:p>
          <a:endParaRPr lang="en-US"/>
        </a:p>
      </dgm:t>
    </dgm:pt>
    <dgm:pt modelId="{8E4D5B43-F81F-4F25-8E0E-5BD234C6BEAB}" type="sibTrans" cxnId="{B07E512C-AD5E-413F-9DD3-0F96699932F4}">
      <dgm:prSet/>
      <dgm:spPr/>
      <dgm:t>
        <a:bodyPr/>
        <a:lstStyle/>
        <a:p>
          <a:endParaRPr lang="en-US"/>
        </a:p>
      </dgm:t>
    </dgm:pt>
    <dgm:pt modelId="{5B9519DA-512C-46BC-ABB8-5820BAA023BE}">
      <dgm:prSet/>
      <dgm:spPr/>
      <dgm:t>
        <a:bodyPr/>
        <a:lstStyle/>
        <a:p>
          <a:r>
            <a:rPr lang="en-US" dirty="0"/>
            <a:t>Appearance –based Models</a:t>
          </a:r>
        </a:p>
      </dgm:t>
    </dgm:pt>
    <dgm:pt modelId="{8CB4378F-447A-4769-89C4-D0BB4B3C3A3E}" type="parTrans" cxnId="{F20E0595-89BF-4EA4-B536-7B1E4B786F00}">
      <dgm:prSet/>
      <dgm:spPr/>
      <dgm:t>
        <a:bodyPr/>
        <a:lstStyle/>
        <a:p>
          <a:endParaRPr lang="en-US"/>
        </a:p>
      </dgm:t>
    </dgm:pt>
    <dgm:pt modelId="{C8333F6D-E783-4640-9948-A2E728877252}" type="sibTrans" cxnId="{F20E0595-89BF-4EA4-B536-7B1E4B786F00}">
      <dgm:prSet/>
      <dgm:spPr/>
      <dgm:t>
        <a:bodyPr/>
        <a:lstStyle/>
        <a:p>
          <a:endParaRPr lang="en-US"/>
        </a:p>
      </dgm:t>
    </dgm:pt>
    <dgm:pt modelId="{580767AB-18EE-42FA-A9E1-F927E34E6172}">
      <dgm:prSet/>
      <dgm:spPr/>
      <dgm:t>
        <a:bodyPr/>
        <a:lstStyle/>
        <a:p>
          <a:r>
            <a:rPr lang="en-US" dirty="0"/>
            <a:t>Image sequences</a:t>
          </a:r>
        </a:p>
      </dgm:t>
    </dgm:pt>
    <dgm:pt modelId="{8EC7F324-E057-44D8-A3AB-87F8761FD0AA}" type="parTrans" cxnId="{24597AAA-56E6-4895-96DE-C4DDEA530085}">
      <dgm:prSet/>
      <dgm:spPr/>
      <dgm:t>
        <a:bodyPr/>
        <a:lstStyle/>
        <a:p>
          <a:endParaRPr lang="en-US"/>
        </a:p>
      </dgm:t>
    </dgm:pt>
    <dgm:pt modelId="{A44B8E17-3D4A-4CF4-A177-4F345EB4D8D1}" type="sibTrans" cxnId="{24597AAA-56E6-4895-96DE-C4DDEA530085}">
      <dgm:prSet/>
      <dgm:spPr/>
      <dgm:t>
        <a:bodyPr/>
        <a:lstStyle/>
        <a:p>
          <a:endParaRPr lang="en-US"/>
        </a:p>
      </dgm:t>
    </dgm:pt>
    <dgm:pt modelId="{8432FADC-57C1-412F-AD0B-9ECD5E19FDEE}">
      <dgm:prSet/>
      <dgm:spPr/>
      <dgm:t>
        <a:bodyPr/>
        <a:lstStyle/>
        <a:p>
          <a:r>
            <a:rPr lang="en-US" dirty="0"/>
            <a:t>Deformable 2D templates</a:t>
          </a:r>
        </a:p>
      </dgm:t>
    </dgm:pt>
    <dgm:pt modelId="{43AD4F37-7085-4BDE-B842-F14EFD29D6D7}" type="parTrans" cxnId="{26C96650-D238-4CF0-ACAF-50358CCF754E}">
      <dgm:prSet/>
      <dgm:spPr/>
      <dgm:t>
        <a:bodyPr/>
        <a:lstStyle/>
        <a:p>
          <a:endParaRPr lang="en-US"/>
        </a:p>
      </dgm:t>
    </dgm:pt>
    <dgm:pt modelId="{2B58C224-79CE-4C07-A60A-E2A71A3F1641}" type="sibTrans" cxnId="{26C96650-D238-4CF0-ACAF-50358CCF754E}">
      <dgm:prSet/>
      <dgm:spPr/>
      <dgm:t>
        <a:bodyPr/>
        <a:lstStyle/>
        <a:p>
          <a:endParaRPr lang="en-US"/>
        </a:p>
      </dgm:t>
    </dgm:pt>
    <dgm:pt modelId="{EE87C76C-3D6A-4212-9758-C7286DFDBE1B}" type="pres">
      <dgm:prSet presAssocID="{FA7E9A7F-D4D3-4621-9FF0-E9A1EFEB2616}" presName="hierChild1" presStyleCnt="0">
        <dgm:presLayoutVars>
          <dgm:chPref val="1"/>
          <dgm:dir/>
          <dgm:animOne val="branch"/>
          <dgm:animLvl val="lvl"/>
          <dgm:resizeHandles/>
        </dgm:presLayoutVars>
      </dgm:prSet>
      <dgm:spPr/>
    </dgm:pt>
    <dgm:pt modelId="{4C5BD09C-BF68-445B-B4DD-FAC17B119792}" type="pres">
      <dgm:prSet presAssocID="{B7692162-015B-4AEB-A83C-F6BF2DF85320}" presName="hierRoot1" presStyleCnt="0"/>
      <dgm:spPr/>
    </dgm:pt>
    <dgm:pt modelId="{78DAA457-4F27-4760-A2E9-49124D0B5704}" type="pres">
      <dgm:prSet presAssocID="{B7692162-015B-4AEB-A83C-F6BF2DF85320}" presName="composite" presStyleCnt="0"/>
      <dgm:spPr/>
    </dgm:pt>
    <dgm:pt modelId="{B4BBD987-7BFA-4CC0-A613-8D29B4BE5B98}" type="pres">
      <dgm:prSet presAssocID="{B7692162-015B-4AEB-A83C-F6BF2DF85320}" presName="background" presStyleLbl="node0" presStyleIdx="0" presStyleCnt="1"/>
      <dgm:spPr/>
    </dgm:pt>
    <dgm:pt modelId="{6379AC30-4EDF-4FAC-8235-A5C44ACC905D}" type="pres">
      <dgm:prSet presAssocID="{B7692162-015B-4AEB-A83C-F6BF2DF85320}" presName="text" presStyleLbl="fgAcc0" presStyleIdx="0" presStyleCnt="1" custLinFactNeighborX="3495" custLinFactNeighborY="-411">
        <dgm:presLayoutVars>
          <dgm:chPref val="3"/>
        </dgm:presLayoutVars>
      </dgm:prSet>
      <dgm:spPr/>
    </dgm:pt>
    <dgm:pt modelId="{098D7F73-E492-4369-BDCC-72D167255545}" type="pres">
      <dgm:prSet presAssocID="{B7692162-015B-4AEB-A83C-F6BF2DF85320}" presName="hierChild2" presStyleCnt="0"/>
      <dgm:spPr/>
    </dgm:pt>
    <dgm:pt modelId="{B4169430-6D53-4FB0-92A5-FBE2A92AEE46}" type="pres">
      <dgm:prSet presAssocID="{2ECCE0A7-00A9-4F09-91BD-82901709794A}" presName="Name10" presStyleLbl="parChTrans1D2" presStyleIdx="0" presStyleCnt="2"/>
      <dgm:spPr/>
    </dgm:pt>
    <dgm:pt modelId="{2A115FA6-E2FF-488B-AA08-DE5FEF0F97D3}" type="pres">
      <dgm:prSet presAssocID="{B4D84D9C-2765-4C72-863A-FF7E4FD10871}" presName="hierRoot2" presStyleCnt="0"/>
      <dgm:spPr/>
    </dgm:pt>
    <dgm:pt modelId="{54CA3BAD-05E3-4C55-B613-AF1EBFDD3AEA}" type="pres">
      <dgm:prSet presAssocID="{B4D84D9C-2765-4C72-863A-FF7E4FD10871}" presName="composite2" presStyleCnt="0"/>
      <dgm:spPr/>
    </dgm:pt>
    <dgm:pt modelId="{07D51922-A5B0-4B19-B0EE-D6FA84B00682}" type="pres">
      <dgm:prSet presAssocID="{B4D84D9C-2765-4C72-863A-FF7E4FD10871}" presName="background2" presStyleLbl="node2" presStyleIdx="0" presStyleCnt="2"/>
      <dgm:spPr/>
    </dgm:pt>
    <dgm:pt modelId="{710E638B-A60C-4BA9-B8C8-7E4A59D29DCC}" type="pres">
      <dgm:prSet presAssocID="{B4D84D9C-2765-4C72-863A-FF7E4FD10871}" presName="text2" presStyleLbl="fgAcc2" presStyleIdx="0" presStyleCnt="2">
        <dgm:presLayoutVars>
          <dgm:chPref val="3"/>
        </dgm:presLayoutVars>
      </dgm:prSet>
      <dgm:spPr/>
    </dgm:pt>
    <dgm:pt modelId="{AD3391B3-489A-49B6-98B4-A07288747A37}" type="pres">
      <dgm:prSet presAssocID="{B4D84D9C-2765-4C72-863A-FF7E4FD10871}" presName="hierChild3" presStyleCnt="0"/>
      <dgm:spPr/>
    </dgm:pt>
    <dgm:pt modelId="{5180EF05-3E7D-4C38-86B6-E5E6690758A2}" type="pres">
      <dgm:prSet presAssocID="{9F0F37A4-16D2-4975-9DB2-BE6BA9A8C04B}" presName="Name17" presStyleLbl="parChTrans1D3" presStyleIdx="0" presStyleCnt="4"/>
      <dgm:spPr/>
    </dgm:pt>
    <dgm:pt modelId="{A9F36685-35FE-4B39-892A-26BFB67CB138}" type="pres">
      <dgm:prSet presAssocID="{BF408EF0-2F05-43FB-B3DD-D6215C282C05}" presName="hierRoot3" presStyleCnt="0"/>
      <dgm:spPr/>
    </dgm:pt>
    <dgm:pt modelId="{6A2B0798-C0B0-4648-BB3D-1DD2BD7B6401}" type="pres">
      <dgm:prSet presAssocID="{BF408EF0-2F05-43FB-B3DD-D6215C282C05}" presName="composite3" presStyleCnt="0"/>
      <dgm:spPr/>
    </dgm:pt>
    <dgm:pt modelId="{6ED8720B-C35B-4259-8681-24C73BEE6285}" type="pres">
      <dgm:prSet presAssocID="{BF408EF0-2F05-43FB-B3DD-D6215C282C05}" presName="background3" presStyleLbl="node3" presStyleIdx="0" presStyleCnt="4"/>
      <dgm:spPr/>
    </dgm:pt>
    <dgm:pt modelId="{6F8908FC-6C70-4B15-9930-F9678927B067}" type="pres">
      <dgm:prSet presAssocID="{BF408EF0-2F05-43FB-B3DD-D6215C282C05}" presName="text3" presStyleLbl="fgAcc3" presStyleIdx="0" presStyleCnt="4">
        <dgm:presLayoutVars>
          <dgm:chPref val="3"/>
        </dgm:presLayoutVars>
      </dgm:prSet>
      <dgm:spPr/>
    </dgm:pt>
    <dgm:pt modelId="{928B7AF3-69C2-4F4E-8EFE-A432431338A0}" type="pres">
      <dgm:prSet presAssocID="{BF408EF0-2F05-43FB-B3DD-D6215C282C05}" presName="hierChild4" presStyleCnt="0"/>
      <dgm:spPr/>
    </dgm:pt>
    <dgm:pt modelId="{B2411A6B-38B2-4ED6-B821-2B46571C8673}" type="pres">
      <dgm:prSet presAssocID="{3AE2063B-AE70-4148-8CD1-555A8C47151F}" presName="Name17" presStyleLbl="parChTrans1D3" presStyleIdx="1" presStyleCnt="4"/>
      <dgm:spPr/>
    </dgm:pt>
    <dgm:pt modelId="{7395EBD7-355F-438E-B299-853B75C5F26D}" type="pres">
      <dgm:prSet presAssocID="{DDE11F36-2983-4C13-99CE-B7FE33901586}" presName="hierRoot3" presStyleCnt="0"/>
      <dgm:spPr/>
    </dgm:pt>
    <dgm:pt modelId="{484899FD-41FF-4BB1-81C0-0DD3F6D80B31}" type="pres">
      <dgm:prSet presAssocID="{DDE11F36-2983-4C13-99CE-B7FE33901586}" presName="composite3" presStyleCnt="0"/>
      <dgm:spPr/>
    </dgm:pt>
    <dgm:pt modelId="{327C565A-FA44-47D5-AD17-0C5769105147}" type="pres">
      <dgm:prSet presAssocID="{DDE11F36-2983-4C13-99CE-B7FE33901586}" presName="background3" presStyleLbl="node3" presStyleIdx="1" presStyleCnt="4"/>
      <dgm:spPr/>
    </dgm:pt>
    <dgm:pt modelId="{B4376D0F-323B-42ED-A2BD-3DE894A182C6}" type="pres">
      <dgm:prSet presAssocID="{DDE11F36-2983-4C13-99CE-B7FE33901586}" presName="text3" presStyleLbl="fgAcc3" presStyleIdx="1" presStyleCnt="4">
        <dgm:presLayoutVars>
          <dgm:chPref val="3"/>
        </dgm:presLayoutVars>
      </dgm:prSet>
      <dgm:spPr/>
    </dgm:pt>
    <dgm:pt modelId="{972A397A-6766-4E9A-9AAA-4F6F21651492}" type="pres">
      <dgm:prSet presAssocID="{DDE11F36-2983-4C13-99CE-B7FE33901586}" presName="hierChild4" presStyleCnt="0"/>
      <dgm:spPr/>
    </dgm:pt>
    <dgm:pt modelId="{A7D33FDB-B814-4CC0-BE62-DEC51A38F750}" type="pres">
      <dgm:prSet presAssocID="{9B6DB100-4816-4511-9B6A-873CBBAD3217}" presName="Name23" presStyleLbl="parChTrans1D4" presStyleIdx="0" presStyleCnt="3"/>
      <dgm:spPr/>
    </dgm:pt>
    <dgm:pt modelId="{9D4F86EB-8F9B-47AE-870D-61EC5DD52DCE}" type="pres">
      <dgm:prSet presAssocID="{64851B43-443C-454E-855E-35464D93A60B}" presName="hierRoot4" presStyleCnt="0"/>
      <dgm:spPr/>
    </dgm:pt>
    <dgm:pt modelId="{879430E3-F0A0-423B-A65A-EF86616EC7C0}" type="pres">
      <dgm:prSet presAssocID="{64851B43-443C-454E-855E-35464D93A60B}" presName="composite4" presStyleCnt="0"/>
      <dgm:spPr/>
    </dgm:pt>
    <dgm:pt modelId="{FE3905DD-0079-4212-91A0-A7039A5A6809}" type="pres">
      <dgm:prSet presAssocID="{64851B43-443C-454E-855E-35464D93A60B}" presName="background4" presStyleLbl="node4" presStyleIdx="0" presStyleCnt="3"/>
      <dgm:spPr/>
    </dgm:pt>
    <dgm:pt modelId="{FE8096EA-C364-494A-B99F-7CE5A302B2CA}" type="pres">
      <dgm:prSet presAssocID="{64851B43-443C-454E-855E-35464D93A60B}" presName="text4" presStyleLbl="fgAcc4" presStyleIdx="0" presStyleCnt="3">
        <dgm:presLayoutVars>
          <dgm:chPref val="3"/>
        </dgm:presLayoutVars>
      </dgm:prSet>
      <dgm:spPr/>
    </dgm:pt>
    <dgm:pt modelId="{1CC436B8-118A-4D69-9491-71E51DF95067}" type="pres">
      <dgm:prSet presAssocID="{64851B43-443C-454E-855E-35464D93A60B}" presName="hierChild5" presStyleCnt="0"/>
      <dgm:spPr/>
    </dgm:pt>
    <dgm:pt modelId="{B1FDD63B-CF73-4F25-9CC8-C6D041A3BD23}" type="pres">
      <dgm:prSet presAssocID="{ADDFF2C4-BCD1-49E4-B9C7-FEA2588BC65E}" presName="Name23" presStyleLbl="parChTrans1D4" presStyleIdx="1" presStyleCnt="3"/>
      <dgm:spPr/>
    </dgm:pt>
    <dgm:pt modelId="{AF7340A8-0AE5-4599-8A56-89B9ABC9BC91}" type="pres">
      <dgm:prSet presAssocID="{8D2964E6-BCCE-4CCD-86E6-56899F1CE2EB}" presName="hierRoot4" presStyleCnt="0"/>
      <dgm:spPr/>
    </dgm:pt>
    <dgm:pt modelId="{2592BAD7-D943-4EA9-8A62-EA4948F8047C}" type="pres">
      <dgm:prSet presAssocID="{8D2964E6-BCCE-4CCD-86E6-56899F1CE2EB}" presName="composite4" presStyleCnt="0"/>
      <dgm:spPr/>
    </dgm:pt>
    <dgm:pt modelId="{E93A55D7-A496-4D8A-89A7-AC2F120D205A}" type="pres">
      <dgm:prSet presAssocID="{8D2964E6-BCCE-4CCD-86E6-56899F1CE2EB}" presName="background4" presStyleLbl="node4" presStyleIdx="1" presStyleCnt="3"/>
      <dgm:spPr/>
    </dgm:pt>
    <dgm:pt modelId="{20753EFD-2991-4D9D-97F2-E90177172A9D}" type="pres">
      <dgm:prSet presAssocID="{8D2964E6-BCCE-4CCD-86E6-56899F1CE2EB}" presName="text4" presStyleLbl="fgAcc4" presStyleIdx="1" presStyleCnt="3">
        <dgm:presLayoutVars>
          <dgm:chPref val="3"/>
        </dgm:presLayoutVars>
      </dgm:prSet>
      <dgm:spPr/>
    </dgm:pt>
    <dgm:pt modelId="{003BDE73-E006-4E5A-BB9E-805A44BE5104}" type="pres">
      <dgm:prSet presAssocID="{8D2964E6-BCCE-4CCD-86E6-56899F1CE2EB}" presName="hierChild5" presStyleCnt="0"/>
      <dgm:spPr/>
    </dgm:pt>
    <dgm:pt modelId="{8E49F343-EBFE-402D-AA09-A3FDA5F65926}" type="pres">
      <dgm:prSet presAssocID="{983F3031-69D5-480B-AE27-4EDA86B3226D}" presName="Name23" presStyleLbl="parChTrans1D4" presStyleIdx="2" presStyleCnt="3"/>
      <dgm:spPr/>
    </dgm:pt>
    <dgm:pt modelId="{27A84959-9CE7-4089-BAC8-7C1402FFF405}" type="pres">
      <dgm:prSet presAssocID="{BFA2D6F0-D813-41DF-9C3E-EA5689E8C5EB}" presName="hierRoot4" presStyleCnt="0"/>
      <dgm:spPr/>
    </dgm:pt>
    <dgm:pt modelId="{2516A8BF-E22F-438B-A6AF-CE38095C2858}" type="pres">
      <dgm:prSet presAssocID="{BFA2D6F0-D813-41DF-9C3E-EA5689E8C5EB}" presName="composite4" presStyleCnt="0"/>
      <dgm:spPr/>
    </dgm:pt>
    <dgm:pt modelId="{7A7D57DF-B9B9-44C6-9069-3DD122355CEE}" type="pres">
      <dgm:prSet presAssocID="{BFA2D6F0-D813-41DF-9C3E-EA5689E8C5EB}" presName="background4" presStyleLbl="node4" presStyleIdx="2" presStyleCnt="3"/>
      <dgm:spPr/>
    </dgm:pt>
    <dgm:pt modelId="{F486219A-809B-445C-91AA-DE29F306ABA1}" type="pres">
      <dgm:prSet presAssocID="{BFA2D6F0-D813-41DF-9C3E-EA5689E8C5EB}" presName="text4" presStyleLbl="fgAcc4" presStyleIdx="2" presStyleCnt="3">
        <dgm:presLayoutVars>
          <dgm:chPref val="3"/>
        </dgm:presLayoutVars>
      </dgm:prSet>
      <dgm:spPr/>
    </dgm:pt>
    <dgm:pt modelId="{0A4AF16D-8778-435E-A0F9-FBF278A0BA6A}" type="pres">
      <dgm:prSet presAssocID="{BFA2D6F0-D813-41DF-9C3E-EA5689E8C5EB}" presName="hierChild5" presStyleCnt="0"/>
      <dgm:spPr/>
    </dgm:pt>
    <dgm:pt modelId="{810EA046-8E4B-4BCF-9FAE-87734E60D60E}" type="pres">
      <dgm:prSet presAssocID="{8CB4378F-447A-4769-89C4-D0BB4B3C3A3E}" presName="Name10" presStyleLbl="parChTrans1D2" presStyleIdx="1" presStyleCnt="2"/>
      <dgm:spPr/>
    </dgm:pt>
    <dgm:pt modelId="{D706B8CB-1C68-4CD1-B0FC-A0A94FC5767F}" type="pres">
      <dgm:prSet presAssocID="{5B9519DA-512C-46BC-ABB8-5820BAA023BE}" presName="hierRoot2" presStyleCnt="0"/>
      <dgm:spPr/>
    </dgm:pt>
    <dgm:pt modelId="{F33967E7-A62F-4059-AF42-1028DFC3A72B}" type="pres">
      <dgm:prSet presAssocID="{5B9519DA-512C-46BC-ABB8-5820BAA023BE}" presName="composite2" presStyleCnt="0"/>
      <dgm:spPr/>
    </dgm:pt>
    <dgm:pt modelId="{3E7B2B78-B9EE-4435-8CDD-F69E827C4881}" type="pres">
      <dgm:prSet presAssocID="{5B9519DA-512C-46BC-ABB8-5820BAA023BE}" presName="background2" presStyleLbl="node2" presStyleIdx="1" presStyleCnt="2"/>
      <dgm:spPr/>
    </dgm:pt>
    <dgm:pt modelId="{9D728171-C4E6-4470-A36A-BD6F604424CB}" type="pres">
      <dgm:prSet presAssocID="{5B9519DA-512C-46BC-ABB8-5820BAA023BE}" presName="text2" presStyleLbl="fgAcc2" presStyleIdx="1" presStyleCnt="2">
        <dgm:presLayoutVars>
          <dgm:chPref val="3"/>
        </dgm:presLayoutVars>
      </dgm:prSet>
      <dgm:spPr/>
    </dgm:pt>
    <dgm:pt modelId="{78C84CFC-B5D2-4411-8236-4418FD35120C}" type="pres">
      <dgm:prSet presAssocID="{5B9519DA-512C-46BC-ABB8-5820BAA023BE}" presName="hierChild3" presStyleCnt="0"/>
      <dgm:spPr/>
    </dgm:pt>
    <dgm:pt modelId="{A4E97644-1DE9-4BD8-B0C4-16A7A5098715}" type="pres">
      <dgm:prSet presAssocID="{8EC7F324-E057-44D8-A3AB-87F8761FD0AA}" presName="Name17" presStyleLbl="parChTrans1D3" presStyleIdx="2" presStyleCnt="4"/>
      <dgm:spPr/>
    </dgm:pt>
    <dgm:pt modelId="{AF1164C8-E042-467D-9096-F24951D3B746}" type="pres">
      <dgm:prSet presAssocID="{580767AB-18EE-42FA-A9E1-F927E34E6172}" presName="hierRoot3" presStyleCnt="0"/>
      <dgm:spPr/>
    </dgm:pt>
    <dgm:pt modelId="{11919F1A-5F49-4F1A-8D98-73DF8307BC06}" type="pres">
      <dgm:prSet presAssocID="{580767AB-18EE-42FA-A9E1-F927E34E6172}" presName="composite3" presStyleCnt="0"/>
      <dgm:spPr/>
    </dgm:pt>
    <dgm:pt modelId="{1552A792-A273-4B54-BEDC-44CE744C06C5}" type="pres">
      <dgm:prSet presAssocID="{580767AB-18EE-42FA-A9E1-F927E34E6172}" presName="background3" presStyleLbl="node3" presStyleIdx="2" presStyleCnt="4"/>
      <dgm:spPr/>
    </dgm:pt>
    <dgm:pt modelId="{BB137AAF-623A-4356-BB1C-BE481E0C7D5D}" type="pres">
      <dgm:prSet presAssocID="{580767AB-18EE-42FA-A9E1-F927E34E6172}" presName="text3" presStyleLbl="fgAcc3" presStyleIdx="2" presStyleCnt="4">
        <dgm:presLayoutVars>
          <dgm:chPref val="3"/>
        </dgm:presLayoutVars>
      </dgm:prSet>
      <dgm:spPr/>
    </dgm:pt>
    <dgm:pt modelId="{E20F0DDC-1905-4176-8E37-43FCAB790A41}" type="pres">
      <dgm:prSet presAssocID="{580767AB-18EE-42FA-A9E1-F927E34E6172}" presName="hierChild4" presStyleCnt="0"/>
      <dgm:spPr/>
    </dgm:pt>
    <dgm:pt modelId="{854733EC-BA29-4240-8143-4F121B9C42FA}" type="pres">
      <dgm:prSet presAssocID="{43AD4F37-7085-4BDE-B842-F14EFD29D6D7}" presName="Name17" presStyleLbl="parChTrans1D3" presStyleIdx="3" presStyleCnt="4"/>
      <dgm:spPr/>
    </dgm:pt>
    <dgm:pt modelId="{E9D312A5-EC0C-4CAB-8ECF-5DA3ABAD2B61}" type="pres">
      <dgm:prSet presAssocID="{8432FADC-57C1-412F-AD0B-9ECD5E19FDEE}" presName="hierRoot3" presStyleCnt="0"/>
      <dgm:spPr/>
    </dgm:pt>
    <dgm:pt modelId="{CCC31C63-7003-4BF1-A20E-2D0807EF0A04}" type="pres">
      <dgm:prSet presAssocID="{8432FADC-57C1-412F-AD0B-9ECD5E19FDEE}" presName="composite3" presStyleCnt="0"/>
      <dgm:spPr/>
    </dgm:pt>
    <dgm:pt modelId="{3538D307-5E8F-4594-BE1A-549F9562985C}" type="pres">
      <dgm:prSet presAssocID="{8432FADC-57C1-412F-AD0B-9ECD5E19FDEE}" presName="background3" presStyleLbl="node3" presStyleIdx="3" presStyleCnt="4"/>
      <dgm:spPr/>
    </dgm:pt>
    <dgm:pt modelId="{7B224C90-33D7-4F22-96C4-9AFC0DBB6E99}" type="pres">
      <dgm:prSet presAssocID="{8432FADC-57C1-412F-AD0B-9ECD5E19FDEE}" presName="text3" presStyleLbl="fgAcc3" presStyleIdx="3" presStyleCnt="4">
        <dgm:presLayoutVars>
          <dgm:chPref val="3"/>
        </dgm:presLayoutVars>
      </dgm:prSet>
      <dgm:spPr/>
    </dgm:pt>
    <dgm:pt modelId="{74562362-9377-4B0D-A510-71BAEBEB2B6B}" type="pres">
      <dgm:prSet presAssocID="{8432FADC-57C1-412F-AD0B-9ECD5E19FDEE}" presName="hierChild4" presStyleCnt="0"/>
      <dgm:spPr/>
    </dgm:pt>
  </dgm:ptLst>
  <dgm:cxnLst>
    <dgm:cxn modelId="{BA1F1F02-5FCD-43BE-9364-1F3829B7F033}" type="presOf" srcId="{8EC7F324-E057-44D8-A3AB-87F8761FD0AA}" destId="{A4E97644-1DE9-4BD8-B0C4-16A7A5098715}" srcOrd="0" destOrd="0" presId="urn:microsoft.com/office/officeart/2005/8/layout/hierarchy1"/>
    <dgm:cxn modelId="{F83E9C1E-D911-43DB-A545-9EEB0979E8CF}" type="presOf" srcId="{8CB4378F-447A-4769-89C4-D0BB4B3C3A3E}" destId="{810EA046-8E4B-4BCF-9FAE-87734E60D60E}" srcOrd="0" destOrd="0" presId="urn:microsoft.com/office/officeart/2005/8/layout/hierarchy1"/>
    <dgm:cxn modelId="{3BC0D921-89E7-41ED-8555-9AC86A5B751A}" type="presOf" srcId="{2ECCE0A7-00A9-4F09-91BD-82901709794A}" destId="{B4169430-6D53-4FB0-92A5-FBE2A92AEE46}" srcOrd="0" destOrd="0" presId="urn:microsoft.com/office/officeart/2005/8/layout/hierarchy1"/>
    <dgm:cxn modelId="{5B8CD823-2437-4FC2-BD98-F81492B0704E}" srcId="{B4D84D9C-2765-4C72-863A-FF7E4FD10871}" destId="{DDE11F36-2983-4C13-99CE-B7FE33901586}" srcOrd="1" destOrd="0" parTransId="{3AE2063B-AE70-4148-8CD1-555A8C47151F}" sibTransId="{24654127-2869-44E5-B50C-29A4C11F75BE}"/>
    <dgm:cxn modelId="{B07E512C-AD5E-413F-9DD3-0F96699932F4}" srcId="{DDE11F36-2983-4C13-99CE-B7FE33901586}" destId="{BFA2D6F0-D813-41DF-9C3E-EA5689E8C5EB}" srcOrd="2" destOrd="0" parTransId="{983F3031-69D5-480B-AE27-4EDA86B3226D}" sibTransId="{8E4D5B43-F81F-4F25-8E0E-5BD234C6BEAB}"/>
    <dgm:cxn modelId="{2CDE683E-5EE3-40FC-9D56-F81B18F58C10}" type="presOf" srcId="{580767AB-18EE-42FA-A9E1-F927E34E6172}" destId="{BB137AAF-623A-4356-BB1C-BE481E0C7D5D}" srcOrd="0" destOrd="0" presId="urn:microsoft.com/office/officeart/2005/8/layout/hierarchy1"/>
    <dgm:cxn modelId="{24BDB961-77DC-4D87-9F7F-D7CEA4CDDFAE}" type="presOf" srcId="{FA7E9A7F-D4D3-4621-9FF0-E9A1EFEB2616}" destId="{EE87C76C-3D6A-4212-9758-C7286DFDBE1B}" srcOrd="0" destOrd="0" presId="urn:microsoft.com/office/officeart/2005/8/layout/hierarchy1"/>
    <dgm:cxn modelId="{D80E2A43-156B-424A-810E-9B15AF1FD900}" srcId="{B4D84D9C-2765-4C72-863A-FF7E4FD10871}" destId="{BF408EF0-2F05-43FB-B3DD-D6215C282C05}" srcOrd="0" destOrd="0" parTransId="{9F0F37A4-16D2-4975-9DB2-BE6BA9A8C04B}" sibTransId="{A3FF48D2-08D5-434D-A448-676F49967B1B}"/>
    <dgm:cxn modelId="{FC5AB344-F053-4D25-AA1D-AF3164E9AC88}" type="presOf" srcId="{BFA2D6F0-D813-41DF-9C3E-EA5689E8C5EB}" destId="{F486219A-809B-445C-91AA-DE29F306ABA1}" srcOrd="0" destOrd="0" presId="urn:microsoft.com/office/officeart/2005/8/layout/hierarchy1"/>
    <dgm:cxn modelId="{40574268-631C-4407-BD40-9FA23D677329}" type="presOf" srcId="{43AD4F37-7085-4BDE-B842-F14EFD29D6D7}" destId="{854733EC-BA29-4240-8143-4F121B9C42FA}" srcOrd="0" destOrd="0" presId="urn:microsoft.com/office/officeart/2005/8/layout/hierarchy1"/>
    <dgm:cxn modelId="{C8547D69-4AEA-456F-839F-7994427D9804}" type="presOf" srcId="{DDE11F36-2983-4C13-99CE-B7FE33901586}" destId="{B4376D0F-323B-42ED-A2BD-3DE894A182C6}" srcOrd="0" destOrd="0" presId="urn:microsoft.com/office/officeart/2005/8/layout/hierarchy1"/>
    <dgm:cxn modelId="{CD0FA44F-F2BA-4A06-8F83-056D8230C8E0}" type="presOf" srcId="{983F3031-69D5-480B-AE27-4EDA86B3226D}" destId="{8E49F343-EBFE-402D-AA09-A3FDA5F65926}" srcOrd="0" destOrd="0" presId="urn:microsoft.com/office/officeart/2005/8/layout/hierarchy1"/>
    <dgm:cxn modelId="{26C96650-D238-4CF0-ACAF-50358CCF754E}" srcId="{5B9519DA-512C-46BC-ABB8-5820BAA023BE}" destId="{8432FADC-57C1-412F-AD0B-9ECD5E19FDEE}" srcOrd="1" destOrd="0" parTransId="{43AD4F37-7085-4BDE-B842-F14EFD29D6D7}" sibTransId="{2B58C224-79CE-4C07-A60A-E2A71A3F1641}"/>
    <dgm:cxn modelId="{98953151-D162-470F-8540-911E475CEF3D}" type="presOf" srcId="{3AE2063B-AE70-4148-8CD1-555A8C47151F}" destId="{B2411A6B-38B2-4ED6-B821-2B46571C8673}" srcOrd="0" destOrd="0" presId="urn:microsoft.com/office/officeart/2005/8/layout/hierarchy1"/>
    <dgm:cxn modelId="{9333EE51-C602-4C53-9755-4907A5D30E9D}" type="presOf" srcId="{ADDFF2C4-BCD1-49E4-B9C7-FEA2588BC65E}" destId="{B1FDD63B-CF73-4F25-9CC8-C6D041A3BD23}" srcOrd="0" destOrd="0" presId="urn:microsoft.com/office/officeart/2005/8/layout/hierarchy1"/>
    <dgm:cxn modelId="{4DE41356-077F-4B9D-9BA8-8604053E81F2}" type="presOf" srcId="{8432FADC-57C1-412F-AD0B-9ECD5E19FDEE}" destId="{7B224C90-33D7-4F22-96C4-9AFC0DBB6E99}" srcOrd="0" destOrd="0" presId="urn:microsoft.com/office/officeart/2005/8/layout/hierarchy1"/>
    <dgm:cxn modelId="{20676B79-3FE5-4032-95E3-4CEE1C646CA4}" type="presOf" srcId="{B7692162-015B-4AEB-A83C-F6BF2DF85320}" destId="{6379AC30-4EDF-4FAC-8235-A5C44ACC905D}" srcOrd="0" destOrd="0" presId="urn:microsoft.com/office/officeart/2005/8/layout/hierarchy1"/>
    <dgm:cxn modelId="{65C2A659-3EB1-4747-87F8-537C3CE9D2F0}" type="presOf" srcId="{9B6DB100-4816-4511-9B6A-873CBBAD3217}" destId="{A7D33FDB-B814-4CC0-BE62-DEC51A38F750}" srcOrd="0" destOrd="0" presId="urn:microsoft.com/office/officeart/2005/8/layout/hierarchy1"/>
    <dgm:cxn modelId="{13B3C07E-755A-4E2E-8068-5401879F7AA8}" type="presOf" srcId="{BF408EF0-2F05-43FB-B3DD-D6215C282C05}" destId="{6F8908FC-6C70-4B15-9930-F9678927B067}" srcOrd="0" destOrd="0" presId="urn:microsoft.com/office/officeart/2005/8/layout/hierarchy1"/>
    <dgm:cxn modelId="{F20E0595-89BF-4EA4-B536-7B1E4B786F00}" srcId="{B7692162-015B-4AEB-A83C-F6BF2DF85320}" destId="{5B9519DA-512C-46BC-ABB8-5820BAA023BE}" srcOrd="1" destOrd="0" parTransId="{8CB4378F-447A-4769-89C4-D0BB4B3C3A3E}" sibTransId="{C8333F6D-E783-4640-9948-A2E728877252}"/>
    <dgm:cxn modelId="{A35326A0-0FB5-48BD-B5DF-EEF73B96C3A5}" type="presOf" srcId="{8D2964E6-BCCE-4CCD-86E6-56899F1CE2EB}" destId="{20753EFD-2991-4D9D-97F2-E90177172A9D}" srcOrd="0" destOrd="0" presId="urn:microsoft.com/office/officeart/2005/8/layout/hierarchy1"/>
    <dgm:cxn modelId="{CDC17BA0-7B58-4C10-B1E4-D84D2FE09DD0}" type="presOf" srcId="{B4D84D9C-2765-4C72-863A-FF7E4FD10871}" destId="{710E638B-A60C-4BA9-B8C8-7E4A59D29DCC}" srcOrd="0" destOrd="0" presId="urn:microsoft.com/office/officeart/2005/8/layout/hierarchy1"/>
    <dgm:cxn modelId="{24597AAA-56E6-4895-96DE-C4DDEA530085}" srcId="{5B9519DA-512C-46BC-ABB8-5820BAA023BE}" destId="{580767AB-18EE-42FA-A9E1-F927E34E6172}" srcOrd="0" destOrd="0" parTransId="{8EC7F324-E057-44D8-A3AB-87F8761FD0AA}" sibTransId="{A44B8E17-3D4A-4CF4-A177-4F345EB4D8D1}"/>
    <dgm:cxn modelId="{F88E4BAC-9D05-4DF5-AD18-C06A3078E9FB}" srcId="{B7692162-015B-4AEB-A83C-F6BF2DF85320}" destId="{B4D84D9C-2765-4C72-863A-FF7E4FD10871}" srcOrd="0" destOrd="0" parTransId="{2ECCE0A7-00A9-4F09-91BD-82901709794A}" sibTransId="{D56D1B98-5BFB-4E5C-870B-D2680C6F8354}"/>
    <dgm:cxn modelId="{9F02EADD-E5DA-4126-916B-3853A790DAC8}" type="presOf" srcId="{9F0F37A4-16D2-4975-9DB2-BE6BA9A8C04B}" destId="{5180EF05-3E7D-4C38-86B6-E5E6690758A2}" srcOrd="0" destOrd="0" presId="urn:microsoft.com/office/officeart/2005/8/layout/hierarchy1"/>
    <dgm:cxn modelId="{78121AE4-7CDD-4AA1-B6DB-0B5824630AE9}" type="presOf" srcId="{5B9519DA-512C-46BC-ABB8-5820BAA023BE}" destId="{9D728171-C4E6-4470-A36A-BD6F604424CB}" srcOrd="0" destOrd="0" presId="urn:microsoft.com/office/officeart/2005/8/layout/hierarchy1"/>
    <dgm:cxn modelId="{81647EEC-FCD8-4593-B292-8EAAADDB0D2C}" srcId="{FA7E9A7F-D4D3-4621-9FF0-E9A1EFEB2616}" destId="{B7692162-015B-4AEB-A83C-F6BF2DF85320}" srcOrd="0" destOrd="0" parTransId="{5EB38CDC-FA96-431C-9ED3-9767A08F9460}" sibTransId="{15649714-5B5D-4122-8833-72A150A986A1}"/>
    <dgm:cxn modelId="{300EB3F5-356A-4A79-9465-8E2821401124}" srcId="{DDE11F36-2983-4C13-99CE-B7FE33901586}" destId="{64851B43-443C-454E-855E-35464D93A60B}" srcOrd="0" destOrd="0" parTransId="{9B6DB100-4816-4511-9B6A-873CBBAD3217}" sibTransId="{DE01D7BB-7C56-4704-87A6-2A1EFC04E74F}"/>
    <dgm:cxn modelId="{5C38AAFE-3B5D-40BD-B85A-8493EB6C9670}" type="presOf" srcId="{64851B43-443C-454E-855E-35464D93A60B}" destId="{FE8096EA-C364-494A-B99F-7CE5A302B2CA}" srcOrd="0" destOrd="0" presId="urn:microsoft.com/office/officeart/2005/8/layout/hierarchy1"/>
    <dgm:cxn modelId="{7AB787FF-4F0D-43B7-A928-144419FF88E5}" srcId="{DDE11F36-2983-4C13-99CE-B7FE33901586}" destId="{8D2964E6-BCCE-4CCD-86E6-56899F1CE2EB}" srcOrd="1" destOrd="0" parTransId="{ADDFF2C4-BCD1-49E4-B9C7-FEA2588BC65E}" sibTransId="{CA3E495A-1D1E-4BA4-A05A-76C9278457FE}"/>
    <dgm:cxn modelId="{9671B491-7079-4B27-9FE2-291B9073A790}" type="presParOf" srcId="{EE87C76C-3D6A-4212-9758-C7286DFDBE1B}" destId="{4C5BD09C-BF68-445B-B4DD-FAC17B119792}" srcOrd="0" destOrd="0" presId="urn:microsoft.com/office/officeart/2005/8/layout/hierarchy1"/>
    <dgm:cxn modelId="{DEC3A75F-3CCA-43C8-A97A-DA32FBE132CC}" type="presParOf" srcId="{4C5BD09C-BF68-445B-B4DD-FAC17B119792}" destId="{78DAA457-4F27-4760-A2E9-49124D0B5704}" srcOrd="0" destOrd="0" presId="urn:microsoft.com/office/officeart/2005/8/layout/hierarchy1"/>
    <dgm:cxn modelId="{EC2AD681-DC8E-4C69-9DC3-046CD02F83A2}" type="presParOf" srcId="{78DAA457-4F27-4760-A2E9-49124D0B5704}" destId="{B4BBD987-7BFA-4CC0-A613-8D29B4BE5B98}" srcOrd="0" destOrd="0" presId="urn:microsoft.com/office/officeart/2005/8/layout/hierarchy1"/>
    <dgm:cxn modelId="{B39779CC-AEF1-4E1D-A9A0-D181041DF182}" type="presParOf" srcId="{78DAA457-4F27-4760-A2E9-49124D0B5704}" destId="{6379AC30-4EDF-4FAC-8235-A5C44ACC905D}" srcOrd="1" destOrd="0" presId="urn:microsoft.com/office/officeart/2005/8/layout/hierarchy1"/>
    <dgm:cxn modelId="{D5F28BEC-E03A-45AB-AE71-52D7F3F7DD28}" type="presParOf" srcId="{4C5BD09C-BF68-445B-B4DD-FAC17B119792}" destId="{098D7F73-E492-4369-BDCC-72D167255545}" srcOrd="1" destOrd="0" presId="urn:microsoft.com/office/officeart/2005/8/layout/hierarchy1"/>
    <dgm:cxn modelId="{3CD736BC-870C-4928-87D8-F8D64880518B}" type="presParOf" srcId="{098D7F73-E492-4369-BDCC-72D167255545}" destId="{B4169430-6D53-4FB0-92A5-FBE2A92AEE46}" srcOrd="0" destOrd="0" presId="urn:microsoft.com/office/officeart/2005/8/layout/hierarchy1"/>
    <dgm:cxn modelId="{F182BD1D-FC82-4483-896C-72216BE6BFBC}" type="presParOf" srcId="{098D7F73-E492-4369-BDCC-72D167255545}" destId="{2A115FA6-E2FF-488B-AA08-DE5FEF0F97D3}" srcOrd="1" destOrd="0" presId="urn:microsoft.com/office/officeart/2005/8/layout/hierarchy1"/>
    <dgm:cxn modelId="{CE1BDEF1-F2F8-46EB-AA30-AAAA1B1AB312}" type="presParOf" srcId="{2A115FA6-E2FF-488B-AA08-DE5FEF0F97D3}" destId="{54CA3BAD-05E3-4C55-B613-AF1EBFDD3AEA}" srcOrd="0" destOrd="0" presId="urn:microsoft.com/office/officeart/2005/8/layout/hierarchy1"/>
    <dgm:cxn modelId="{304B8018-5FDA-468E-9B54-FC090817B7A1}" type="presParOf" srcId="{54CA3BAD-05E3-4C55-B613-AF1EBFDD3AEA}" destId="{07D51922-A5B0-4B19-B0EE-D6FA84B00682}" srcOrd="0" destOrd="0" presId="urn:microsoft.com/office/officeart/2005/8/layout/hierarchy1"/>
    <dgm:cxn modelId="{27B1E0B9-2147-4C64-9259-2127D3C3D083}" type="presParOf" srcId="{54CA3BAD-05E3-4C55-B613-AF1EBFDD3AEA}" destId="{710E638B-A60C-4BA9-B8C8-7E4A59D29DCC}" srcOrd="1" destOrd="0" presId="urn:microsoft.com/office/officeart/2005/8/layout/hierarchy1"/>
    <dgm:cxn modelId="{EB06DAB5-7486-49EC-9087-D67688CB16AF}" type="presParOf" srcId="{2A115FA6-E2FF-488B-AA08-DE5FEF0F97D3}" destId="{AD3391B3-489A-49B6-98B4-A07288747A37}" srcOrd="1" destOrd="0" presId="urn:microsoft.com/office/officeart/2005/8/layout/hierarchy1"/>
    <dgm:cxn modelId="{FAAE29FB-456C-4170-83E5-50470283C274}" type="presParOf" srcId="{AD3391B3-489A-49B6-98B4-A07288747A37}" destId="{5180EF05-3E7D-4C38-86B6-E5E6690758A2}" srcOrd="0" destOrd="0" presId="urn:microsoft.com/office/officeart/2005/8/layout/hierarchy1"/>
    <dgm:cxn modelId="{B53BD3FD-9C65-4D11-A30A-ECCEEF1694EF}" type="presParOf" srcId="{AD3391B3-489A-49B6-98B4-A07288747A37}" destId="{A9F36685-35FE-4B39-892A-26BFB67CB138}" srcOrd="1" destOrd="0" presId="urn:microsoft.com/office/officeart/2005/8/layout/hierarchy1"/>
    <dgm:cxn modelId="{D41938F3-F47B-43F6-AA1B-184B95F74EFD}" type="presParOf" srcId="{A9F36685-35FE-4B39-892A-26BFB67CB138}" destId="{6A2B0798-C0B0-4648-BB3D-1DD2BD7B6401}" srcOrd="0" destOrd="0" presId="urn:microsoft.com/office/officeart/2005/8/layout/hierarchy1"/>
    <dgm:cxn modelId="{D3E38355-D8ED-453D-B0E8-C8A708183F6C}" type="presParOf" srcId="{6A2B0798-C0B0-4648-BB3D-1DD2BD7B6401}" destId="{6ED8720B-C35B-4259-8681-24C73BEE6285}" srcOrd="0" destOrd="0" presId="urn:microsoft.com/office/officeart/2005/8/layout/hierarchy1"/>
    <dgm:cxn modelId="{438FB1A0-8FA5-4714-A2DD-184679376FA3}" type="presParOf" srcId="{6A2B0798-C0B0-4648-BB3D-1DD2BD7B6401}" destId="{6F8908FC-6C70-4B15-9930-F9678927B067}" srcOrd="1" destOrd="0" presId="urn:microsoft.com/office/officeart/2005/8/layout/hierarchy1"/>
    <dgm:cxn modelId="{301554E2-EFF2-4284-930F-2981FCE8E6EA}" type="presParOf" srcId="{A9F36685-35FE-4B39-892A-26BFB67CB138}" destId="{928B7AF3-69C2-4F4E-8EFE-A432431338A0}" srcOrd="1" destOrd="0" presId="urn:microsoft.com/office/officeart/2005/8/layout/hierarchy1"/>
    <dgm:cxn modelId="{226B815E-D613-494F-8151-27510BB7CED8}" type="presParOf" srcId="{AD3391B3-489A-49B6-98B4-A07288747A37}" destId="{B2411A6B-38B2-4ED6-B821-2B46571C8673}" srcOrd="2" destOrd="0" presId="urn:microsoft.com/office/officeart/2005/8/layout/hierarchy1"/>
    <dgm:cxn modelId="{1FB1A57F-9EF5-4F86-A368-5346CA5A2501}" type="presParOf" srcId="{AD3391B3-489A-49B6-98B4-A07288747A37}" destId="{7395EBD7-355F-438E-B299-853B75C5F26D}" srcOrd="3" destOrd="0" presId="urn:microsoft.com/office/officeart/2005/8/layout/hierarchy1"/>
    <dgm:cxn modelId="{B5C4B35D-6905-47C4-B5E7-6C7DEC72D7F1}" type="presParOf" srcId="{7395EBD7-355F-438E-B299-853B75C5F26D}" destId="{484899FD-41FF-4BB1-81C0-0DD3F6D80B31}" srcOrd="0" destOrd="0" presId="urn:microsoft.com/office/officeart/2005/8/layout/hierarchy1"/>
    <dgm:cxn modelId="{B4D0579A-95B1-4F1C-8251-BC0D76A03CEB}" type="presParOf" srcId="{484899FD-41FF-4BB1-81C0-0DD3F6D80B31}" destId="{327C565A-FA44-47D5-AD17-0C5769105147}" srcOrd="0" destOrd="0" presId="urn:microsoft.com/office/officeart/2005/8/layout/hierarchy1"/>
    <dgm:cxn modelId="{AE79B26A-E721-4ED9-B7FE-8A7511252708}" type="presParOf" srcId="{484899FD-41FF-4BB1-81C0-0DD3F6D80B31}" destId="{B4376D0F-323B-42ED-A2BD-3DE894A182C6}" srcOrd="1" destOrd="0" presId="urn:microsoft.com/office/officeart/2005/8/layout/hierarchy1"/>
    <dgm:cxn modelId="{7D45DB24-5691-4160-AD35-794A5E780A69}" type="presParOf" srcId="{7395EBD7-355F-438E-B299-853B75C5F26D}" destId="{972A397A-6766-4E9A-9AAA-4F6F21651492}" srcOrd="1" destOrd="0" presId="urn:microsoft.com/office/officeart/2005/8/layout/hierarchy1"/>
    <dgm:cxn modelId="{8C7A38DA-BAE3-4997-B6BF-45C6FB694B65}" type="presParOf" srcId="{972A397A-6766-4E9A-9AAA-4F6F21651492}" destId="{A7D33FDB-B814-4CC0-BE62-DEC51A38F750}" srcOrd="0" destOrd="0" presId="urn:microsoft.com/office/officeart/2005/8/layout/hierarchy1"/>
    <dgm:cxn modelId="{9BF82643-D4DA-47BE-8160-1B5C73178493}" type="presParOf" srcId="{972A397A-6766-4E9A-9AAA-4F6F21651492}" destId="{9D4F86EB-8F9B-47AE-870D-61EC5DD52DCE}" srcOrd="1" destOrd="0" presId="urn:microsoft.com/office/officeart/2005/8/layout/hierarchy1"/>
    <dgm:cxn modelId="{E773376F-0019-4460-BB87-7A7402B2DFAC}" type="presParOf" srcId="{9D4F86EB-8F9B-47AE-870D-61EC5DD52DCE}" destId="{879430E3-F0A0-423B-A65A-EF86616EC7C0}" srcOrd="0" destOrd="0" presId="urn:microsoft.com/office/officeart/2005/8/layout/hierarchy1"/>
    <dgm:cxn modelId="{06407268-3AB9-4A18-BF13-6125652328E5}" type="presParOf" srcId="{879430E3-F0A0-423B-A65A-EF86616EC7C0}" destId="{FE3905DD-0079-4212-91A0-A7039A5A6809}" srcOrd="0" destOrd="0" presId="urn:microsoft.com/office/officeart/2005/8/layout/hierarchy1"/>
    <dgm:cxn modelId="{0F6A325F-FCAF-4297-B03D-05E8B5816D10}" type="presParOf" srcId="{879430E3-F0A0-423B-A65A-EF86616EC7C0}" destId="{FE8096EA-C364-494A-B99F-7CE5A302B2CA}" srcOrd="1" destOrd="0" presId="urn:microsoft.com/office/officeart/2005/8/layout/hierarchy1"/>
    <dgm:cxn modelId="{F985BED0-3581-4306-A274-63719B363F8E}" type="presParOf" srcId="{9D4F86EB-8F9B-47AE-870D-61EC5DD52DCE}" destId="{1CC436B8-118A-4D69-9491-71E51DF95067}" srcOrd="1" destOrd="0" presId="urn:microsoft.com/office/officeart/2005/8/layout/hierarchy1"/>
    <dgm:cxn modelId="{437C6B47-42C9-41F5-BAC7-461EE9F1E8BB}" type="presParOf" srcId="{972A397A-6766-4E9A-9AAA-4F6F21651492}" destId="{B1FDD63B-CF73-4F25-9CC8-C6D041A3BD23}" srcOrd="2" destOrd="0" presId="urn:microsoft.com/office/officeart/2005/8/layout/hierarchy1"/>
    <dgm:cxn modelId="{9D8AFE22-0839-4201-B182-09FA36AC13CB}" type="presParOf" srcId="{972A397A-6766-4E9A-9AAA-4F6F21651492}" destId="{AF7340A8-0AE5-4599-8A56-89B9ABC9BC91}" srcOrd="3" destOrd="0" presId="urn:microsoft.com/office/officeart/2005/8/layout/hierarchy1"/>
    <dgm:cxn modelId="{817655DD-275D-4AEC-B452-DF92BDDECCD6}" type="presParOf" srcId="{AF7340A8-0AE5-4599-8A56-89B9ABC9BC91}" destId="{2592BAD7-D943-4EA9-8A62-EA4948F8047C}" srcOrd="0" destOrd="0" presId="urn:microsoft.com/office/officeart/2005/8/layout/hierarchy1"/>
    <dgm:cxn modelId="{C00F5E57-2614-44EE-9C43-91FEDB1035B8}" type="presParOf" srcId="{2592BAD7-D943-4EA9-8A62-EA4948F8047C}" destId="{E93A55D7-A496-4D8A-89A7-AC2F120D205A}" srcOrd="0" destOrd="0" presId="urn:microsoft.com/office/officeart/2005/8/layout/hierarchy1"/>
    <dgm:cxn modelId="{3B56A325-5A03-48B2-A561-E698947F94EF}" type="presParOf" srcId="{2592BAD7-D943-4EA9-8A62-EA4948F8047C}" destId="{20753EFD-2991-4D9D-97F2-E90177172A9D}" srcOrd="1" destOrd="0" presId="urn:microsoft.com/office/officeart/2005/8/layout/hierarchy1"/>
    <dgm:cxn modelId="{6E06E752-E20B-4A88-8555-BB85089EF335}" type="presParOf" srcId="{AF7340A8-0AE5-4599-8A56-89B9ABC9BC91}" destId="{003BDE73-E006-4E5A-BB9E-805A44BE5104}" srcOrd="1" destOrd="0" presId="urn:microsoft.com/office/officeart/2005/8/layout/hierarchy1"/>
    <dgm:cxn modelId="{BE62FCCC-73FE-492E-9AFB-7B7236DB06D8}" type="presParOf" srcId="{972A397A-6766-4E9A-9AAA-4F6F21651492}" destId="{8E49F343-EBFE-402D-AA09-A3FDA5F65926}" srcOrd="4" destOrd="0" presId="urn:microsoft.com/office/officeart/2005/8/layout/hierarchy1"/>
    <dgm:cxn modelId="{0DFBEC42-42C3-4584-A66E-B2F30488488C}" type="presParOf" srcId="{972A397A-6766-4E9A-9AAA-4F6F21651492}" destId="{27A84959-9CE7-4089-BAC8-7C1402FFF405}" srcOrd="5" destOrd="0" presId="urn:microsoft.com/office/officeart/2005/8/layout/hierarchy1"/>
    <dgm:cxn modelId="{24788DD6-E51A-4E28-B80E-D60632F168BC}" type="presParOf" srcId="{27A84959-9CE7-4089-BAC8-7C1402FFF405}" destId="{2516A8BF-E22F-438B-A6AF-CE38095C2858}" srcOrd="0" destOrd="0" presId="urn:microsoft.com/office/officeart/2005/8/layout/hierarchy1"/>
    <dgm:cxn modelId="{CE44CC2A-8CC6-4DB0-A8A5-607E89B86A72}" type="presParOf" srcId="{2516A8BF-E22F-438B-A6AF-CE38095C2858}" destId="{7A7D57DF-B9B9-44C6-9069-3DD122355CEE}" srcOrd="0" destOrd="0" presId="urn:microsoft.com/office/officeart/2005/8/layout/hierarchy1"/>
    <dgm:cxn modelId="{DB5E5D07-7B1A-4317-BB64-D80FC117A94E}" type="presParOf" srcId="{2516A8BF-E22F-438B-A6AF-CE38095C2858}" destId="{F486219A-809B-445C-91AA-DE29F306ABA1}" srcOrd="1" destOrd="0" presId="urn:microsoft.com/office/officeart/2005/8/layout/hierarchy1"/>
    <dgm:cxn modelId="{2A5C0788-3517-4ADE-B9CC-B1E30BEE0F09}" type="presParOf" srcId="{27A84959-9CE7-4089-BAC8-7C1402FFF405}" destId="{0A4AF16D-8778-435E-A0F9-FBF278A0BA6A}" srcOrd="1" destOrd="0" presId="urn:microsoft.com/office/officeart/2005/8/layout/hierarchy1"/>
    <dgm:cxn modelId="{901A78AC-5F18-4801-9BCD-AF04935252ED}" type="presParOf" srcId="{098D7F73-E492-4369-BDCC-72D167255545}" destId="{810EA046-8E4B-4BCF-9FAE-87734E60D60E}" srcOrd="2" destOrd="0" presId="urn:microsoft.com/office/officeart/2005/8/layout/hierarchy1"/>
    <dgm:cxn modelId="{6D10C93E-1C82-4338-8147-092AD7ECCDCA}" type="presParOf" srcId="{098D7F73-E492-4369-BDCC-72D167255545}" destId="{D706B8CB-1C68-4CD1-B0FC-A0A94FC5767F}" srcOrd="3" destOrd="0" presId="urn:microsoft.com/office/officeart/2005/8/layout/hierarchy1"/>
    <dgm:cxn modelId="{F129840C-79ED-46D9-9339-BCF07D483822}" type="presParOf" srcId="{D706B8CB-1C68-4CD1-B0FC-A0A94FC5767F}" destId="{F33967E7-A62F-4059-AF42-1028DFC3A72B}" srcOrd="0" destOrd="0" presId="urn:microsoft.com/office/officeart/2005/8/layout/hierarchy1"/>
    <dgm:cxn modelId="{10B2272F-569D-410A-8159-96662F1FDE0A}" type="presParOf" srcId="{F33967E7-A62F-4059-AF42-1028DFC3A72B}" destId="{3E7B2B78-B9EE-4435-8CDD-F69E827C4881}" srcOrd="0" destOrd="0" presId="urn:microsoft.com/office/officeart/2005/8/layout/hierarchy1"/>
    <dgm:cxn modelId="{B83BECBB-76FE-4E53-A0BF-54E8FCA57283}" type="presParOf" srcId="{F33967E7-A62F-4059-AF42-1028DFC3A72B}" destId="{9D728171-C4E6-4470-A36A-BD6F604424CB}" srcOrd="1" destOrd="0" presId="urn:microsoft.com/office/officeart/2005/8/layout/hierarchy1"/>
    <dgm:cxn modelId="{4A8332FA-F9D0-444F-9008-7EA7D286D634}" type="presParOf" srcId="{D706B8CB-1C68-4CD1-B0FC-A0A94FC5767F}" destId="{78C84CFC-B5D2-4411-8236-4418FD35120C}" srcOrd="1" destOrd="0" presId="urn:microsoft.com/office/officeart/2005/8/layout/hierarchy1"/>
    <dgm:cxn modelId="{9FB5387A-62D3-4FF1-81BB-41B8674C3E94}" type="presParOf" srcId="{78C84CFC-B5D2-4411-8236-4418FD35120C}" destId="{A4E97644-1DE9-4BD8-B0C4-16A7A5098715}" srcOrd="0" destOrd="0" presId="urn:microsoft.com/office/officeart/2005/8/layout/hierarchy1"/>
    <dgm:cxn modelId="{BC007F6C-D72E-4B37-A3DF-6F89905C262A}" type="presParOf" srcId="{78C84CFC-B5D2-4411-8236-4418FD35120C}" destId="{AF1164C8-E042-467D-9096-F24951D3B746}" srcOrd="1" destOrd="0" presId="urn:microsoft.com/office/officeart/2005/8/layout/hierarchy1"/>
    <dgm:cxn modelId="{E2762A18-43CD-47CD-B749-72D28208CB2C}" type="presParOf" srcId="{AF1164C8-E042-467D-9096-F24951D3B746}" destId="{11919F1A-5F49-4F1A-8D98-73DF8307BC06}" srcOrd="0" destOrd="0" presId="urn:microsoft.com/office/officeart/2005/8/layout/hierarchy1"/>
    <dgm:cxn modelId="{05401805-E0D4-4781-B110-82AB97AAF6F3}" type="presParOf" srcId="{11919F1A-5F49-4F1A-8D98-73DF8307BC06}" destId="{1552A792-A273-4B54-BEDC-44CE744C06C5}" srcOrd="0" destOrd="0" presId="urn:microsoft.com/office/officeart/2005/8/layout/hierarchy1"/>
    <dgm:cxn modelId="{A88DCDA1-3290-4439-A310-3788B052C599}" type="presParOf" srcId="{11919F1A-5F49-4F1A-8D98-73DF8307BC06}" destId="{BB137AAF-623A-4356-BB1C-BE481E0C7D5D}" srcOrd="1" destOrd="0" presId="urn:microsoft.com/office/officeart/2005/8/layout/hierarchy1"/>
    <dgm:cxn modelId="{BB748044-F69E-4AC1-BA85-C759FFBF1826}" type="presParOf" srcId="{AF1164C8-E042-467D-9096-F24951D3B746}" destId="{E20F0DDC-1905-4176-8E37-43FCAB790A41}" srcOrd="1" destOrd="0" presId="urn:microsoft.com/office/officeart/2005/8/layout/hierarchy1"/>
    <dgm:cxn modelId="{BA98DF87-5B2B-4DAB-86EC-C9C19669D647}" type="presParOf" srcId="{78C84CFC-B5D2-4411-8236-4418FD35120C}" destId="{854733EC-BA29-4240-8143-4F121B9C42FA}" srcOrd="2" destOrd="0" presId="urn:microsoft.com/office/officeart/2005/8/layout/hierarchy1"/>
    <dgm:cxn modelId="{36BE3B5E-3DDA-4CAA-9C8B-E92703555D6A}" type="presParOf" srcId="{78C84CFC-B5D2-4411-8236-4418FD35120C}" destId="{E9D312A5-EC0C-4CAB-8ECF-5DA3ABAD2B61}" srcOrd="3" destOrd="0" presId="urn:microsoft.com/office/officeart/2005/8/layout/hierarchy1"/>
    <dgm:cxn modelId="{BE9E5061-14D9-4ECB-99A5-F30A53ADD7BA}" type="presParOf" srcId="{E9D312A5-EC0C-4CAB-8ECF-5DA3ABAD2B61}" destId="{CCC31C63-7003-4BF1-A20E-2D0807EF0A04}" srcOrd="0" destOrd="0" presId="urn:microsoft.com/office/officeart/2005/8/layout/hierarchy1"/>
    <dgm:cxn modelId="{31996998-B6DF-447D-8DAB-E5CE311BA1C2}" type="presParOf" srcId="{CCC31C63-7003-4BF1-A20E-2D0807EF0A04}" destId="{3538D307-5E8F-4594-BE1A-549F9562985C}" srcOrd="0" destOrd="0" presId="urn:microsoft.com/office/officeart/2005/8/layout/hierarchy1"/>
    <dgm:cxn modelId="{105815D8-68EE-4745-B286-0935328EBA97}" type="presParOf" srcId="{CCC31C63-7003-4BF1-A20E-2D0807EF0A04}" destId="{7B224C90-33D7-4F22-96C4-9AFC0DBB6E99}" srcOrd="1" destOrd="0" presId="urn:microsoft.com/office/officeart/2005/8/layout/hierarchy1"/>
    <dgm:cxn modelId="{9B871255-21F6-47A6-AACB-11A556122FA5}" type="presParOf" srcId="{E9D312A5-EC0C-4CAB-8ECF-5DA3ABAD2B61}" destId="{74562362-9377-4B0D-A510-71BAEBEB2B6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12B3B0-C460-4433-A868-603075E07395}"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D041578F-5EEA-4427-B751-497F24BFF246}">
      <dgm:prSet phldrT="[Κείμενο]"/>
      <dgm:spPr/>
      <dgm:t>
        <a:bodyPr/>
        <a:lstStyle/>
        <a:p>
          <a:r>
            <a:rPr lang="en-US" dirty="0"/>
            <a:t>INPUT DATA 21x21x21</a:t>
          </a:r>
        </a:p>
      </dgm:t>
    </dgm:pt>
    <dgm:pt modelId="{82620520-5F8D-4E8F-A404-FD926E443536}" type="parTrans" cxnId="{F8EC5B86-6EB8-4488-A67E-2E93E4464FAC}">
      <dgm:prSet/>
      <dgm:spPr/>
      <dgm:t>
        <a:bodyPr/>
        <a:lstStyle/>
        <a:p>
          <a:endParaRPr lang="en-US"/>
        </a:p>
      </dgm:t>
    </dgm:pt>
    <dgm:pt modelId="{01C4350E-D81C-4CE4-AA66-8345ABEDF1E2}" type="sibTrans" cxnId="{F8EC5B86-6EB8-4488-A67E-2E93E4464FAC}">
      <dgm:prSet custT="1"/>
      <dgm:spPr/>
      <dgm:t>
        <a:bodyPr/>
        <a:lstStyle/>
        <a:p>
          <a:r>
            <a:rPr lang="en-US" sz="1600" dirty="0">
              <a:solidFill>
                <a:schemeClr val="tx1"/>
              </a:solidFill>
            </a:rPr>
            <a:t>*</a:t>
          </a:r>
        </a:p>
        <a:p>
          <a:r>
            <a:rPr lang="en-US" sz="1600" dirty="0">
              <a:solidFill>
                <a:schemeClr val="tx1"/>
              </a:solidFill>
            </a:rPr>
            <a:t>[Stride 3]</a:t>
          </a:r>
        </a:p>
      </dgm:t>
    </dgm:pt>
    <dgm:pt modelId="{58BF7DBE-48D2-4742-81C9-FD7F3144AA28}">
      <dgm:prSet phldrT="[Κείμενο]"/>
      <dgm:spPr/>
      <dgm:t>
        <a:bodyPr/>
        <a:lstStyle/>
        <a:p>
          <a:r>
            <a:rPr lang="en-US" dirty="0"/>
            <a:t>KERNEL 5x5x5</a:t>
          </a:r>
        </a:p>
      </dgm:t>
    </dgm:pt>
    <dgm:pt modelId="{39E5B9C2-5CA3-46A2-AA0C-554E9EA19970}" type="parTrans" cxnId="{2A751227-4CD2-4235-820B-8A70DCE4232C}">
      <dgm:prSet/>
      <dgm:spPr/>
      <dgm:t>
        <a:bodyPr/>
        <a:lstStyle/>
        <a:p>
          <a:endParaRPr lang="en-US"/>
        </a:p>
      </dgm:t>
    </dgm:pt>
    <dgm:pt modelId="{BE13373C-854A-41AA-96AA-51A802870DD2}" type="sibTrans" cxnId="{2A751227-4CD2-4235-820B-8A70DCE4232C}">
      <dgm:prSet custT="1"/>
      <dgm:spPr/>
      <dgm:t>
        <a:bodyPr/>
        <a:lstStyle/>
        <a:p>
          <a:r>
            <a:rPr lang="en-US" sz="2000" dirty="0">
              <a:solidFill>
                <a:schemeClr val="tx1"/>
              </a:solidFill>
            </a:rPr>
            <a:t>=</a:t>
          </a:r>
        </a:p>
      </dgm:t>
    </dgm:pt>
    <dgm:pt modelId="{348E32CA-C46E-408B-B9C7-E073E6A0822E}">
      <dgm:prSet phldrT="[Κείμενο]"/>
      <dgm:spPr/>
      <dgm:t>
        <a:bodyPr/>
        <a:lstStyle/>
        <a:p>
          <a:r>
            <a:rPr lang="en-US" dirty="0"/>
            <a:t>FEATURE MAP 6x6x6</a:t>
          </a:r>
        </a:p>
      </dgm:t>
    </dgm:pt>
    <dgm:pt modelId="{E89D4C32-4EA6-4E55-803D-6A662DC5E6FA}" type="parTrans" cxnId="{616E351C-50D0-42BD-A7D3-59F8C0B79E1F}">
      <dgm:prSet/>
      <dgm:spPr/>
      <dgm:t>
        <a:bodyPr/>
        <a:lstStyle/>
        <a:p>
          <a:endParaRPr lang="en-US"/>
        </a:p>
      </dgm:t>
    </dgm:pt>
    <dgm:pt modelId="{E76FECDE-D0B0-499B-9089-55DD1CE7CCE6}" type="sibTrans" cxnId="{616E351C-50D0-42BD-A7D3-59F8C0B79E1F}">
      <dgm:prSet/>
      <dgm:spPr/>
      <dgm:t>
        <a:bodyPr/>
        <a:lstStyle/>
        <a:p>
          <a:endParaRPr lang="en-US"/>
        </a:p>
      </dgm:t>
    </dgm:pt>
    <dgm:pt modelId="{434FE881-9785-49B8-A1DB-82B8668BB6F9}" type="pres">
      <dgm:prSet presAssocID="{D612B3B0-C460-4433-A868-603075E07395}" presName="Name0" presStyleCnt="0">
        <dgm:presLayoutVars>
          <dgm:dir/>
          <dgm:resizeHandles val="exact"/>
        </dgm:presLayoutVars>
      </dgm:prSet>
      <dgm:spPr/>
    </dgm:pt>
    <dgm:pt modelId="{C53284B1-CAEC-49BE-9485-D9713C2EA33D}" type="pres">
      <dgm:prSet presAssocID="{D041578F-5EEA-4427-B751-497F24BFF246}" presName="composite" presStyleCnt="0"/>
      <dgm:spPr/>
    </dgm:pt>
    <dgm:pt modelId="{70C64D3B-190C-4297-9A95-03855D434671}" type="pres">
      <dgm:prSet presAssocID="{D041578F-5EEA-4427-B751-497F24BFF246}" presName="imagSh" presStyleLbl="bgImgPlace1" presStyleIdx="0" presStyleCnt="3" custScaleX="136745" custScaleY="128490" custLinFactNeighborX="12088" custLinFactNeighborY="-290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dgm:spPr>
    </dgm:pt>
    <dgm:pt modelId="{CF0F79C2-2D4A-4175-8F60-CC1ED1A7459F}" type="pres">
      <dgm:prSet presAssocID="{D041578F-5EEA-4427-B751-497F24BFF246}" presName="txNode" presStyleLbl="node1" presStyleIdx="0" presStyleCnt="3" custScaleX="120747" custScaleY="26557" custLinFactNeighborX="-7998" custLinFactNeighborY="18667">
        <dgm:presLayoutVars>
          <dgm:bulletEnabled val="1"/>
        </dgm:presLayoutVars>
      </dgm:prSet>
      <dgm:spPr/>
    </dgm:pt>
    <dgm:pt modelId="{F6521DC8-DE3A-4CB1-BBF0-B0CDE13F4E01}" type="pres">
      <dgm:prSet presAssocID="{01C4350E-D81C-4CE4-AA66-8345ABEDF1E2}" presName="sibTrans" presStyleLbl="sibTrans2D1" presStyleIdx="0" presStyleCnt="2" custScaleX="317887" custScaleY="268434" custLinFactNeighborX="-1264" custLinFactNeighborY="14420"/>
      <dgm:spPr/>
    </dgm:pt>
    <dgm:pt modelId="{252A2A33-FE6C-43B2-BEC0-0A5A1E14C4FA}" type="pres">
      <dgm:prSet presAssocID="{01C4350E-D81C-4CE4-AA66-8345ABEDF1E2}" presName="connTx" presStyleLbl="sibTrans2D1" presStyleIdx="0" presStyleCnt="2"/>
      <dgm:spPr/>
    </dgm:pt>
    <dgm:pt modelId="{439BDE3C-B258-494A-B3D8-D63AA72AFD9B}" type="pres">
      <dgm:prSet presAssocID="{58BF7DBE-48D2-4742-81C9-FD7F3144AA28}" presName="composite" presStyleCnt="0"/>
      <dgm:spPr/>
    </dgm:pt>
    <dgm:pt modelId="{3F8DF6C6-17CD-4599-86FB-6BFBBA916705}" type="pres">
      <dgm:prSet presAssocID="{58BF7DBE-48D2-4742-81C9-FD7F3144AA28}" presName="imagSh" presStyleLbl="bgImgPlace1" presStyleIdx="1" presStyleCnt="3" custLinFactNeighborX="19217" custLinFactNeighborY="5090"/>
      <dgm:spPr>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dgm:spPr>
    </dgm:pt>
    <dgm:pt modelId="{769C7F79-0B13-4CEF-8E7E-1906C36B6D3F}" type="pres">
      <dgm:prSet presAssocID="{58BF7DBE-48D2-4742-81C9-FD7F3144AA28}" presName="txNode" presStyleLbl="node1" presStyleIdx="1" presStyleCnt="3" custScaleY="20113" custLinFactNeighborX="-3614" custLinFactNeighborY="23955">
        <dgm:presLayoutVars>
          <dgm:bulletEnabled val="1"/>
        </dgm:presLayoutVars>
      </dgm:prSet>
      <dgm:spPr/>
    </dgm:pt>
    <dgm:pt modelId="{636ADFE0-CF49-485E-B3D6-71346ACE58E5}" type="pres">
      <dgm:prSet presAssocID="{BE13373C-854A-41AA-96AA-51A802870DD2}" presName="sibTrans" presStyleLbl="sibTrans2D1" presStyleIdx="1" presStyleCnt="2"/>
      <dgm:spPr/>
    </dgm:pt>
    <dgm:pt modelId="{996C6F01-CC44-428F-A00C-EDC1FF054C23}" type="pres">
      <dgm:prSet presAssocID="{BE13373C-854A-41AA-96AA-51A802870DD2}" presName="connTx" presStyleLbl="sibTrans2D1" presStyleIdx="1" presStyleCnt="2"/>
      <dgm:spPr/>
    </dgm:pt>
    <dgm:pt modelId="{87FCBC28-219B-4BAE-B9BB-E1EFF4B2030E}" type="pres">
      <dgm:prSet presAssocID="{348E32CA-C46E-408B-B9C7-E073E6A0822E}" presName="composite" presStyleCnt="0"/>
      <dgm:spPr/>
    </dgm:pt>
    <dgm:pt modelId="{6842ABB7-42D8-44FA-B4B9-94CA29A21F57}" type="pres">
      <dgm:prSet presAssocID="{348E32CA-C46E-408B-B9C7-E073E6A0822E}" presName="imagSh" presStyleLbl="bgImgPlace1" presStyleIdx="2" presStyleCnt="3" custScaleX="103419" custScaleY="88591" custLinFactNeighborX="-3468" custLinFactNeighborY="5946"/>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FA68466A-09C3-4265-ACDF-A58978DFDAE2}" type="pres">
      <dgm:prSet presAssocID="{348E32CA-C46E-408B-B9C7-E073E6A0822E}" presName="txNode" presStyleLbl="node1" presStyleIdx="2" presStyleCnt="3" custScaleY="19044" custLinFactNeighborX="-11668" custLinFactNeighborY="23892">
        <dgm:presLayoutVars>
          <dgm:bulletEnabled val="1"/>
        </dgm:presLayoutVars>
      </dgm:prSet>
      <dgm:spPr/>
    </dgm:pt>
  </dgm:ptLst>
  <dgm:cxnLst>
    <dgm:cxn modelId="{1D7CB50C-74EF-4A4E-BD9B-4230CB85F7BC}" type="presOf" srcId="{58BF7DBE-48D2-4742-81C9-FD7F3144AA28}" destId="{769C7F79-0B13-4CEF-8E7E-1906C36B6D3F}" srcOrd="0" destOrd="0" presId="urn:microsoft.com/office/officeart/2005/8/layout/hProcess10"/>
    <dgm:cxn modelId="{616E351C-50D0-42BD-A7D3-59F8C0B79E1F}" srcId="{D612B3B0-C460-4433-A868-603075E07395}" destId="{348E32CA-C46E-408B-B9C7-E073E6A0822E}" srcOrd="2" destOrd="0" parTransId="{E89D4C32-4EA6-4E55-803D-6A662DC5E6FA}" sibTransId="{E76FECDE-D0B0-499B-9089-55DD1CE7CCE6}"/>
    <dgm:cxn modelId="{CCB04224-559C-4DF6-9635-790C28F8E82F}" type="presOf" srcId="{D612B3B0-C460-4433-A868-603075E07395}" destId="{434FE881-9785-49B8-A1DB-82B8668BB6F9}" srcOrd="0" destOrd="0" presId="urn:microsoft.com/office/officeart/2005/8/layout/hProcess10"/>
    <dgm:cxn modelId="{2A751227-4CD2-4235-820B-8A70DCE4232C}" srcId="{D612B3B0-C460-4433-A868-603075E07395}" destId="{58BF7DBE-48D2-4742-81C9-FD7F3144AA28}" srcOrd="1" destOrd="0" parTransId="{39E5B9C2-5CA3-46A2-AA0C-554E9EA19970}" sibTransId="{BE13373C-854A-41AA-96AA-51A802870DD2}"/>
    <dgm:cxn modelId="{FE9BB632-8D9B-44EF-9106-5BC7C1E4E41C}" type="presOf" srcId="{348E32CA-C46E-408B-B9C7-E073E6A0822E}" destId="{FA68466A-09C3-4265-ACDF-A58978DFDAE2}" srcOrd="0" destOrd="0" presId="urn:microsoft.com/office/officeart/2005/8/layout/hProcess10"/>
    <dgm:cxn modelId="{12DE744F-3BEA-478E-B24C-279FF169EC4B}" type="presOf" srcId="{D041578F-5EEA-4427-B751-497F24BFF246}" destId="{CF0F79C2-2D4A-4175-8F60-CC1ED1A7459F}" srcOrd="0" destOrd="0" presId="urn:microsoft.com/office/officeart/2005/8/layout/hProcess10"/>
    <dgm:cxn modelId="{3D4C015A-84F9-4A37-9E4C-78937AE94715}" type="presOf" srcId="{01C4350E-D81C-4CE4-AA66-8345ABEDF1E2}" destId="{252A2A33-FE6C-43B2-BEC0-0A5A1E14C4FA}" srcOrd="1" destOrd="0" presId="urn:microsoft.com/office/officeart/2005/8/layout/hProcess10"/>
    <dgm:cxn modelId="{F8EC5B86-6EB8-4488-A67E-2E93E4464FAC}" srcId="{D612B3B0-C460-4433-A868-603075E07395}" destId="{D041578F-5EEA-4427-B751-497F24BFF246}" srcOrd="0" destOrd="0" parTransId="{82620520-5F8D-4E8F-A404-FD926E443536}" sibTransId="{01C4350E-D81C-4CE4-AA66-8345ABEDF1E2}"/>
    <dgm:cxn modelId="{9AD689AE-E72A-4056-830A-6FFC93E6F6A9}" type="presOf" srcId="{BE13373C-854A-41AA-96AA-51A802870DD2}" destId="{636ADFE0-CF49-485E-B3D6-71346ACE58E5}" srcOrd="0" destOrd="0" presId="urn:microsoft.com/office/officeart/2005/8/layout/hProcess10"/>
    <dgm:cxn modelId="{95E208B5-5746-49B8-80A0-7E516C55BA82}" type="presOf" srcId="{01C4350E-D81C-4CE4-AA66-8345ABEDF1E2}" destId="{F6521DC8-DE3A-4CB1-BBF0-B0CDE13F4E01}" srcOrd="0" destOrd="0" presId="urn:microsoft.com/office/officeart/2005/8/layout/hProcess10"/>
    <dgm:cxn modelId="{2E2492E0-08F6-45C3-9AD2-F283EF9FE083}" type="presOf" srcId="{BE13373C-854A-41AA-96AA-51A802870DD2}" destId="{996C6F01-CC44-428F-A00C-EDC1FF054C23}" srcOrd="1" destOrd="0" presId="urn:microsoft.com/office/officeart/2005/8/layout/hProcess10"/>
    <dgm:cxn modelId="{FC9465F9-00EC-46C8-B701-E030C6D9CB8B}" type="presParOf" srcId="{434FE881-9785-49B8-A1DB-82B8668BB6F9}" destId="{C53284B1-CAEC-49BE-9485-D9713C2EA33D}" srcOrd="0" destOrd="0" presId="urn:microsoft.com/office/officeart/2005/8/layout/hProcess10"/>
    <dgm:cxn modelId="{3EFF1C87-8A4F-4DA7-B684-8BE3CAE522C6}" type="presParOf" srcId="{C53284B1-CAEC-49BE-9485-D9713C2EA33D}" destId="{70C64D3B-190C-4297-9A95-03855D434671}" srcOrd="0" destOrd="0" presId="urn:microsoft.com/office/officeart/2005/8/layout/hProcess10"/>
    <dgm:cxn modelId="{5C4662A0-C960-4B08-865A-9F7C880001B8}" type="presParOf" srcId="{C53284B1-CAEC-49BE-9485-D9713C2EA33D}" destId="{CF0F79C2-2D4A-4175-8F60-CC1ED1A7459F}" srcOrd="1" destOrd="0" presId="urn:microsoft.com/office/officeart/2005/8/layout/hProcess10"/>
    <dgm:cxn modelId="{94DA9CE6-0DE0-4815-BE1B-3252CB648658}" type="presParOf" srcId="{434FE881-9785-49B8-A1DB-82B8668BB6F9}" destId="{F6521DC8-DE3A-4CB1-BBF0-B0CDE13F4E01}" srcOrd="1" destOrd="0" presId="urn:microsoft.com/office/officeart/2005/8/layout/hProcess10"/>
    <dgm:cxn modelId="{97F2F9CC-A575-4EAB-86CF-7A176EA2CFE4}" type="presParOf" srcId="{F6521DC8-DE3A-4CB1-BBF0-B0CDE13F4E01}" destId="{252A2A33-FE6C-43B2-BEC0-0A5A1E14C4FA}" srcOrd="0" destOrd="0" presId="urn:microsoft.com/office/officeart/2005/8/layout/hProcess10"/>
    <dgm:cxn modelId="{E008FD8F-2505-420F-9BB4-3AD47761B7E8}" type="presParOf" srcId="{434FE881-9785-49B8-A1DB-82B8668BB6F9}" destId="{439BDE3C-B258-494A-B3D8-D63AA72AFD9B}" srcOrd="2" destOrd="0" presId="urn:microsoft.com/office/officeart/2005/8/layout/hProcess10"/>
    <dgm:cxn modelId="{43CD1AAD-3C9F-4308-A9BE-E007590C57E3}" type="presParOf" srcId="{439BDE3C-B258-494A-B3D8-D63AA72AFD9B}" destId="{3F8DF6C6-17CD-4599-86FB-6BFBBA916705}" srcOrd="0" destOrd="0" presId="urn:microsoft.com/office/officeart/2005/8/layout/hProcess10"/>
    <dgm:cxn modelId="{CD6BEF6D-7F37-41B0-8E15-08D02B82084D}" type="presParOf" srcId="{439BDE3C-B258-494A-B3D8-D63AA72AFD9B}" destId="{769C7F79-0B13-4CEF-8E7E-1906C36B6D3F}" srcOrd="1" destOrd="0" presId="urn:microsoft.com/office/officeart/2005/8/layout/hProcess10"/>
    <dgm:cxn modelId="{F1270F12-904F-4EA6-97D9-E326CEB8FA0D}" type="presParOf" srcId="{434FE881-9785-49B8-A1DB-82B8668BB6F9}" destId="{636ADFE0-CF49-485E-B3D6-71346ACE58E5}" srcOrd="3" destOrd="0" presId="urn:microsoft.com/office/officeart/2005/8/layout/hProcess10"/>
    <dgm:cxn modelId="{C7AF1BED-FE45-44A9-8B9E-50FC85311DEC}" type="presParOf" srcId="{636ADFE0-CF49-485E-B3D6-71346ACE58E5}" destId="{996C6F01-CC44-428F-A00C-EDC1FF054C23}" srcOrd="0" destOrd="0" presId="urn:microsoft.com/office/officeart/2005/8/layout/hProcess10"/>
    <dgm:cxn modelId="{A56A9586-3285-4610-B1F2-EC0368F0B5A8}" type="presParOf" srcId="{434FE881-9785-49B8-A1DB-82B8668BB6F9}" destId="{87FCBC28-219B-4BAE-B9BB-E1EFF4B2030E}" srcOrd="4" destOrd="0" presId="urn:microsoft.com/office/officeart/2005/8/layout/hProcess10"/>
    <dgm:cxn modelId="{37AEEE5E-B51D-4C0E-A3E6-620BE4E68877}" type="presParOf" srcId="{87FCBC28-219B-4BAE-B9BB-E1EFF4B2030E}" destId="{6842ABB7-42D8-44FA-B4B9-94CA29A21F57}" srcOrd="0" destOrd="0" presId="urn:microsoft.com/office/officeart/2005/8/layout/hProcess10"/>
    <dgm:cxn modelId="{4962D235-F02E-4CE2-B585-9A520CF785BD}" type="presParOf" srcId="{87FCBC28-219B-4BAE-B9BB-E1EFF4B2030E}" destId="{FA68466A-09C3-4265-ACDF-A58978DFDAE2}"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93ADA4-190D-4E27-96A5-5C71953B111F}" type="doc">
      <dgm:prSet loTypeId="urn:microsoft.com/office/officeart/2005/8/layout/pList2" loCatId="list" qsTypeId="urn:microsoft.com/office/officeart/2005/8/quickstyle/simple1" qsCatId="simple" csTypeId="urn:microsoft.com/office/officeart/2005/8/colors/accent1_2" csCatId="accent1" phldr="1"/>
      <dgm:spPr/>
    </dgm:pt>
    <dgm:pt modelId="{4CBE8F22-13DB-4399-A1F7-BE1F414D5710}">
      <dgm:prSet phldrT="[Κείμενο]"/>
      <dgm:spPr/>
      <dgm:t>
        <a:bodyPr/>
        <a:lstStyle/>
        <a:p>
          <a:r>
            <a:rPr lang="en-US" dirty="0"/>
            <a:t>Early fusion+Depth+RGB hand only, accuracy rate 95,8%</a:t>
          </a:r>
        </a:p>
      </dgm:t>
    </dgm:pt>
    <dgm:pt modelId="{8471133F-B2DC-4F92-A168-324287F6C216}" type="parTrans" cxnId="{B55544B8-C0AE-4D03-8573-F90EB53C90FB}">
      <dgm:prSet/>
      <dgm:spPr/>
      <dgm:t>
        <a:bodyPr/>
        <a:lstStyle/>
        <a:p>
          <a:endParaRPr lang="en-US"/>
        </a:p>
      </dgm:t>
    </dgm:pt>
    <dgm:pt modelId="{32FB94A1-4EBE-451D-AA2E-738E7B1DBF63}" type="sibTrans" cxnId="{B55544B8-C0AE-4D03-8573-F90EB53C90FB}">
      <dgm:prSet/>
      <dgm:spPr/>
      <dgm:t>
        <a:bodyPr/>
        <a:lstStyle/>
        <a:p>
          <a:endParaRPr lang="en-US"/>
        </a:p>
      </dgm:t>
    </dgm:pt>
    <dgm:pt modelId="{B1ADAB61-3961-4D28-9006-F344AAEE7FEA}">
      <dgm:prSet/>
      <dgm:spPr/>
      <dgm:t>
        <a:bodyPr/>
        <a:lstStyle/>
        <a:p>
          <a:r>
            <a:rPr lang="en-US" dirty="0"/>
            <a:t>Middle fusion+Depth+RGB hand only, accuracy rate 95,1%</a:t>
          </a:r>
        </a:p>
      </dgm:t>
    </dgm:pt>
    <dgm:pt modelId="{3632DF91-0DE7-4CDB-9AEE-1C264C23DCE4}" type="parTrans" cxnId="{61E8ADDC-E118-4491-8E07-8DCE09084A48}">
      <dgm:prSet/>
      <dgm:spPr/>
      <dgm:t>
        <a:bodyPr/>
        <a:lstStyle/>
        <a:p>
          <a:endParaRPr lang="en-US"/>
        </a:p>
      </dgm:t>
    </dgm:pt>
    <dgm:pt modelId="{F8DB0917-14BD-4575-80E2-F7996619F0BB}" type="sibTrans" cxnId="{61E8ADDC-E118-4491-8E07-8DCE09084A48}">
      <dgm:prSet/>
      <dgm:spPr/>
      <dgm:t>
        <a:bodyPr/>
        <a:lstStyle/>
        <a:p>
          <a:endParaRPr lang="en-US"/>
        </a:p>
      </dgm:t>
    </dgm:pt>
    <dgm:pt modelId="{CCA8E6B1-0C45-47E6-8591-017062C8B4FA}">
      <dgm:prSet/>
      <dgm:spPr/>
      <dgm:t>
        <a:bodyPr/>
        <a:lstStyle/>
        <a:p>
          <a:r>
            <a:rPr lang="en-US" dirty="0"/>
            <a:t>Late fusion+Depth+RGB hand only, accuracy rate 97,6%</a:t>
          </a:r>
        </a:p>
      </dgm:t>
    </dgm:pt>
    <dgm:pt modelId="{5BFA6194-2573-4572-9443-55C6687D2C8B}" type="parTrans" cxnId="{C1060D96-8CCF-4E8D-96CA-C86E23F0A485}">
      <dgm:prSet/>
      <dgm:spPr/>
      <dgm:t>
        <a:bodyPr/>
        <a:lstStyle/>
        <a:p>
          <a:endParaRPr lang="en-US"/>
        </a:p>
      </dgm:t>
    </dgm:pt>
    <dgm:pt modelId="{7F82F575-9122-46B5-A936-59898FF89FCF}" type="sibTrans" cxnId="{C1060D96-8CCF-4E8D-96CA-C86E23F0A485}">
      <dgm:prSet/>
      <dgm:spPr/>
      <dgm:t>
        <a:bodyPr/>
        <a:lstStyle/>
        <a:p>
          <a:endParaRPr lang="en-US"/>
        </a:p>
      </dgm:t>
    </dgm:pt>
    <dgm:pt modelId="{755162A6-7356-487C-908D-4328EEA67201}" type="pres">
      <dgm:prSet presAssocID="{D593ADA4-190D-4E27-96A5-5C71953B111F}" presName="Name0" presStyleCnt="0">
        <dgm:presLayoutVars>
          <dgm:dir/>
          <dgm:resizeHandles val="exact"/>
        </dgm:presLayoutVars>
      </dgm:prSet>
      <dgm:spPr/>
    </dgm:pt>
    <dgm:pt modelId="{4A565680-C3D8-4C14-84A6-E8EA1251DD6B}" type="pres">
      <dgm:prSet presAssocID="{D593ADA4-190D-4E27-96A5-5C71953B111F}" presName="bkgdShp" presStyleLbl="alignAccFollowNode1" presStyleIdx="0" presStyleCnt="1" custScaleY="100913" custLinFactNeighborX="5755" custLinFactNeighborY="-3492"/>
      <dgm:spPr/>
    </dgm:pt>
    <dgm:pt modelId="{53D8F28B-0C00-4DED-B436-D3A67D895B6A}" type="pres">
      <dgm:prSet presAssocID="{D593ADA4-190D-4E27-96A5-5C71953B111F}" presName="linComp" presStyleCnt="0"/>
      <dgm:spPr/>
    </dgm:pt>
    <dgm:pt modelId="{1BD67B58-34E7-47A8-87FD-CB97EFF07E52}" type="pres">
      <dgm:prSet presAssocID="{4CBE8F22-13DB-4399-A1F7-BE1F414D5710}" presName="compNode" presStyleCnt="0"/>
      <dgm:spPr/>
    </dgm:pt>
    <dgm:pt modelId="{C22CEA97-0AF9-479D-A2EF-45DE863C6E96}" type="pres">
      <dgm:prSet presAssocID="{4CBE8F22-13DB-4399-A1F7-BE1F414D5710}" presName="node" presStyleLbl="node1" presStyleIdx="0" presStyleCnt="3" custScaleY="38589">
        <dgm:presLayoutVars>
          <dgm:bulletEnabled val="1"/>
        </dgm:presLayoutVars>
      </dgm:prSet>
      <dgm:spPr/>
    </dgm:pt>
    <dgm:pt modelId="{686081AA-FED7-4906-964D-595ECF0F3831}" type="pres">
      <dgm:prSet presAssocID="{4CBE8F22-13DB-4399-A1F7-BE1F414D5710}" presName="invisiNode" presStyleLbl="node1" presStyleIdx="0" presStyleCnt="3"/>
      <dgm:spPr/>
    </dgm:pt>
    <dgm:pt modelId="{8CC4DEE3-49B5-4EA3-8171-F00338A1AD9E}" type="pres">
      <dgm:prSet presAssocID="{4CBE8F22-13DB-4399-A1F7-BE1F414D5710}" presName="imagNode" presStyleLbl="fgImgPlace1" presStyleIdx="0" presStyleCnt="3" custScaleY="223963"/>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pt>
    <dgm:pt modelId="{7C91E595-62F7-4F12-9A1F-FFC7FA993196}" type="pres">
      <dgm:prSet presAssocID="{32FB94A1-4EBE-451D-AA2E-738E7B1DBF63}" presName="sibTrans" presStyleLbl="sibTrans2D1" presStyleIdx="0" presStyleCnt="0"/>
      <dgm:spPr/>
    </dgm:pt>
    <dgm:pt modelId="{7D8BE4E8-2705-4564-A3EA-5CECDA5B62B6}" type="pres">
      <dgm:prSet presAssocID="{B1ADAB61-3961-4D28-9006-F344AAEE7FEA}" presName="compNode" presStyleCnt="0"/>
      <dgm:spPr/>
    </dgm:pt>
    <dgm:pt modelId="{9E2675EA-73FE-43F5-88CB-4BB05BC42882}" type="pres">
      <dgm:prSet presAssocID="{B1ADAB61-3961-4D28-9006-F344AAEE7FEA}" presName="node" presStyleLbl="node1" presStyleIdx="1" presStyleCnt="3" custScaleY="39727">
        <dgm:presLayoutVars>
          <dgm:bulletEnabled val="1"/>
        </dgm:presLayoutVars>
      </dgm:prSet>
      <dgm:spPr/>
    </dgm:pt>
    <dgm:pt modelId="{0A587C8C-B39B-4075-9D57-1C419EB74CDF}" type="pres">
      <dgm:prSet presAssocID="{B1ADAB61-3961-4D28-9006-F344AAEE7FEA}" presName="invisiNode" presStyleLbl="node1" presStyleIdx="1" presStyleCnt="3"/>
      <dgm:spPr/>
    </dgm:pt>
    <dgm:pt modelId="{5D476C29-140C-4B3D-8EB4-CE5644107CB8}" type="pres">
      <dgm:prSet presAssocID="{B1ADAB61-3961-4D28-9006-F344AAEE7FEA}" presName="imagNode" presStyleLbl="fgImgPlace1" presStyleIdx="1" presStyleCnt="3" custScaleY="216013" custLinFactNeighborX="-208" custLinFactNeighborY="-2718"/>
      <dgm:spPr>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dgm:spPr>
    </dgm:pt>
    <dgm:pt modelId="{DC759AD4-C521-4AA9-B197-AB23E1C8D120}" type="pres">
      <dgm:prSet presAssocID="{F8DB0917-14BD-4575-80E2-F7996619F0BB}" presName="sibTrans" presStyleLbl="sibTrans2D1" presStyleIdx="0" presStyleCnt="0"/>
      <dgm:spPr/>
    </dgm:pt>
    <dgm:pt modelId="{E244E4A7-AFFD-410E-85D8-88DCBD5F899E}" type="pres">
      <dgm:prSet presAssocID="{CCA8E6B1-0C45-47E6-8591-017062C8B4FA}" presName="compNode" presStyleCnt="0"/>
      <dgm:spPr/>
    </dgm:pt>
    <dgm:pt modelId="{2FEBDBF6-C8D3-480E-807C-138AEA787F76}" type="pres">
      <dgm:prSet presAssocID="{CCA8E6B1-0C45-47E6-8591-017062C8B4FA}" presName="node" presStyleLbl="node1" presStyleIdx="2" presStyleCnt="3" custScaleY="40524">
        <dgm:presLayoutVars>
          <dgm:bulletEnabled val="1"/>
        </dgm:presLayoutVars>
      </dgm:prSet>
      <dgm:spPr/>
    </dgm:pt>
    <dgm:pt modelId="{97DC7997-BE86-4816-A110-4BF330F09EB0}" type="pres">
      <dgm:prSet presAssocID="{CCA8E6B1-0C45-47E6-8591-017062C8B4FA}" presName="invisiNode" presStyleLbl="node1" presStyleIdx="2" presStyleCnt="3"/>
      <dgm:spPr/>
    </dgm:pt>
    <dgm:pt modelId="{07D5380B-3FB6-4AFA-A278-4CD74D96A6B9}" type="pres">
      <dgm:prSet presAssocID="{CCA8E6B1-0C45-47E6-8591-017062C8B4FA}" presName="imagNode" presStyleLbl="fgImgPlace1" presStyleIdx="2" presStyleCnt="3" custScaleY="216052"/>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pt>
  </dgm:ptLst>
  <dgm:cxnLst>
    <dgm:cxn modelId="{1CDCB06C-A506-41A4-9353-121B0E0F0D45}" type="presOf" srcId="{CCA8E6B1-0C45-47E6-8591-017062C8B4FA}" destId="{2FEBDBF6-C8D3-480E-807C-138AEA787F76}" srcOrd="0" destOrd="0" presId="urn:microsoft.com/office/officeart/2005/8/layout/pList2"/>
    <dgm:cxn modelId="{0C2C8E4F-4737-413B-9489-F2C1B46C6DDD}" type="presOf" srcId="{B1ADAB61-3961-4D28-9006-F344AAEE7FEA}" destId="{9E2675EA-73FE-43F5-88CB-4BB05BC42882}" srcOrd="0" destOrd="0" presId="urn:microsoft.com/office/officeart/2005/8/layout/pList2"/>
    <dgm:cxn modelId="{7704707D-0E1D-4E04-BA92-6BE2DF2BCF13}" type="presOf" srcId="{F8DB0917-14BD-4575-80E2-F7996619F0BB}" destId="{DC759AD4-C521-4AA9-B197-AB23E1C8D120}" srcOrd="0" destOrd="0" presId="urn:microsoft.com/office/officeart/2005/8/layout/pList2"/>
    <dgm:cxn modelId="{C1060D96-8CCF-4E8D-96CA-C86E23F0A485}" srcId="{D593ADA4-190D-4E27-96A5-5C71953B111F}" destId="{CCA8E6B1-0C45-47E6-8591-017062C8B4FA}" srcOrd="2" destOrd="0" parTransId="{5BFA6194-2573-4572-9443-55C6687D2C8B}" sibTransId="{7F82F575-9122-46B5-A936-59898FF89FCF}"/>
    <dgm:cxn modelId="{5055E499-F0D3-46D0-80EC-E8400A0D3FAB}" type="presOf" srcId="{D593ADA4-190D-4E27-96A5-5C71953B111F}" destId="{755162A6-7356-487C-908D-4328EEA67201}" srcOrd="0" destOrd="0" presId="urn:microsoft.com/office/officeart/2005/8/layout/pList2"/>
    <dgm:cxn modelId="{B55544B8-C0AE-4D03-8573-F90EB53C90FB}" srcId="{D593ADA4-190D-4E27-96A5-5C71953B111F}" destId="{4CBE8F22-13DB-4399-A1F7-BE1F414D5710}" srcOrd="0" destOrd="0" parTransId="{8471133F-B2DC-4F92-A168-324287F6C216}" sibTransId="{32FB94A1-4EBE-451D-AA2E-738E7B1DBF63}"/>
    <dgm:cxn modelId="{8978B2C8-0A98-4F13-8338-87C0B0120E07}" type="presOf" srcId="{32FB94A1-4EBE-451D-AA2E-738E7B1DBF63}" destId="{7C91E595-62F7-4F12-9A1F-FFC7FA993196}" srcOrd="0" destOrd="0" presId="urn:microsoft.com/office/officeart/2005/8/layout/pList2"/>
    <dgm:cxn modelId="{61E8ADDC-E118-4491-8E07-8DCE09084A48}" srcId="{D593ADA4-190D-4E27-96A5-5C71953B111F}" destId="{B1ADAB61-3961-4D28-9006-F344AAEE7FEA}" srcOrd="1" destOrd="0" parTransId="{3632DF91-0DE7-4CDB-9AEE-1C264C23DCE4}" sibTransId="{F8DB0917-14BD-4575-80E2-F7996619F0BB}"/>
    <dgm:cxn modelId="{CCCFD8F5-BF05-4D05-B3D6-826150A81D98}" type="presOf" srcId="{4CBE8F22-13DB-4399-A1F7-BE1F414D5710}" destId="{C22CEA97-0AF9-479D-A2EF-45DE863C6E96}" srcOrd="0" destOrd="0" presId="urn:microsoft.com/office/officeart/2005/8/layout/pList2"/>
    <dgm:cxn modelId="{508F07DC-503F-49E0-8AB4-F78EBB7080E2}" type="presParOf" srcId="{755162A6-7356-487C-908D-4328EEA67201}" destId="{4A565680-C3D8-4C14-84A6-E8EA1251DD6B}" srcOrd="0" destOrd="0" presId="urn:microsoft.com/office/officeart/2005/8/layout/pList2"/>
    <dgm:cxn modelId="{AAFC0828-84B4-4067-A3E0-08940FDD6CBD}" type="presParOf" srcId="{755162A6-7356-487C-908D-4328EEA67201}" destId="{53D8F28B-0C00-4DED-B436-D3A67D895B6A}" srcOrd="1" destOrd="0" presId="urn:microsoft.com/office/officeart/2005/8/layout/pList2"/>
    <dgm:cxn modelId="{5E1AEAD3-7694-4989-AF7C-D45B84A7FE86}" type="presParOf" srcId="{53D8F28B-0C00-4DED-B436-D3A67D895B6A}" destId="{1BD67B58-34E7-47A8-87FD-CB97EFF07E52}" srcOrd="0" destOrd="0" presId="urn:microsoft.com/office/officeart/2005/8/layout/pList2"/>
    <dgm:cxn modelId="{8DC0DD80-B6E9-4609-A3A9-D824FC88576D}" type="presParOf" srcId="{1BD67B58-34E7-47A8-87FD-CB97EFF07E52}" destId="{C22CEA97-0AF9-479D-A2EF-45DE863C6E96}" srcOrd="0" destOrd="0" presId="urn:microsoft.com/office/officeart/2005/8/layout/pList2"/>
    <dgm:cxn modelId="{BE282880-6DEB-4129-95C7-90C28CAA7F08}" type="presParOf" srcId="{1BD67B58-34E7-47A8-87FD-CB97EFF07E52}" destId="{686081AA-FED7-4906-964D-595ECF0F3831}" srcOrd="1" destOrd="0" presId="urn:microsoft.com/office/officeart/2005/8/layout/pList2"/>
    <dgm:cxn modelId="{AC80E368-311A-47F4-80DC-B974ED76143B}" type="presParOf" srcId="{1BD67B58-34E7-47A8-87FD-CB97EFF07E52}" destId="{8CC4DEE3-49B5-4EA3-8171-F00338A1AD9E}" srcOrd="2" destOrd="0" presId="urn:microsoft.com/office/officeart/2005/8/layout/pList2"/>
    <dgm:cxn modelId="{B70D6666-264A-44C1-96AC-ED87A1F51634}" type="presParOf" srcId="{53D8F28B-0C00-4DED-B436-D3A67D895B6A}" destId="{7C91E595-62F7-4F12-9A1F-FFC7FA993196}" srcOrd="1" destOrd="0" presId="urn:microsoft.com/office/officeart/2005/8/layout/pList2"/>
    <dgm:cxn modelId="{935CF9A4-35A0-4302-88FD-6BB87D2370D4}" type="presParOf" srcId="{53D8F28B-0C00-4DED-B436-D3A67D895B6A}" destId="{7D8BE4E8-2705-4564-A3EA-5CECDA5B62B6}" srcOrd="2" destOrd="0" presId="urn:microsoft.com/office/officeart/2005/8/layout/pList2"/>
    <dgm:cxn modelId="{C5D26BE7-135E-4CD8-B1A7-EE3F94F266EF}" type="presParOf" srcId="{7D8BE4E8-2705-4564-A3EA-5CECDA5B62B6}" destId="{9E2675EA-73FE-43F5-88CB-4BB05BC42882}" srcOrd="0" destOrd="0" presId="urn:microsoft.com/office/officeart/2005/8/layout/pList2"/>
    <dgm:cxn modelId="{AEDAFEC3-70C9-4037-9786-18017D0D963B}" type="presParOf" srcId="{7D8BE4E8-2705-4564-A3EA-5CECDA5B62B6}" destId="{0A587C8C-B39B-4075-9D57-1C419EB74CDF}" srcOrd="1" destOrd="0" presId="urn:microsoft.com/office/officeart/2005/8/layout/pList2"/>
    <dgm:cxn modelId="{78EADF11-1C1C-4BC0-9BA6-F16CB7F3D811}" type="presParOf" srcId="{7D8BE4E8-2705-4564-A3EA-5CECDA5B62B6}" destId="{5D476C29-140C-4B3D-8EB4-CE5644107CB8}" srcOrd="2" destOrd="0" presId="urn:microsoft.com/office/officeart/2005/8/layout/pList2"/>
    <dgm:cxn modelId="{283EE887-D580-46D3-B13C-FC5672737B1B}" type="presParOf" srcId="{53D8F28B-0C00-4DED-B436-D3A67D895B6A}" destId="{DC759AD4-C521-4AA9-B197-AB23E1C8D120}" srcOrd="3" destOrd="0" presId="urn:microsoft.com/office/officeart/2005/8/layout/pList2"/>
    <dgm:cxn modelId="{90C60CBD-2C81-4403-9C06-5E43F3AC11FE}" type="presParOf" srcId="{53D8F28B-0C00-4DED-B436-D3A67D895B6A}" destId="{E244E4A7-AFFD-410E-85D8-88DCBD5F899E}" srcOrd="4" destOrd="0" presId="urn:microsoft.com/office/officeart/2005/8/layout/pList2"/>
    <dgm:cxn modelId="{28E2984B-BAF9-4A58-8086-1802D771EAED}" type="presParOf" srcId="{E244E4A7-AFFD-410E-85D8-88DCBD5F899E}" destId="{2FEBDBF6-C8D3-480E-807C-138AEA787F76}" srcOrd="0" destOrd="0" presId="urn:microsoft.com/office/officeart/2005/8/layout/pList2"/>
    <dgm:cxn modelId="{A3AE8149-5CBD-4217-AFE0-115038A96D38}" type="presParOf" srcId="{E244E4A7-AFFD-410E-85D8-88DCBD5F899E}" destId="{97DC7997-BE86-4816-A110-4BF330F09EB0}" srcOrd="1" destOrd="0" presId="urn:microsoft.com/office/officeart/2005/8/layout/pList2"/>
    <dgm:cxn modelId="{EFFB7C22-A5FE-4FD8-8DB7-BD7FEF5BE63D}" type="presParOf" srcId="{E244E4A7-AFFD-410E-85D8-88DCBD5F899E}" destId="{07D5380B-3FB6-4AFA-A278-4CD74D96A6B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733EC-BA29-4240-8143-4F121B9C42FA}">
      <dsp:nvSpPr>
        <dsp:cNvPr id="0" name=""/>
        <dsp:cNvSpPr/>
      </dsp:nvSpPr>
      <dsp:spPr>
        <a:xfrm>
          <a:off x="6698043" y="2269380"/>
          <a:ext cx="887044" cy="422152"/>
        </a:xfrm>
        <a:custGeom>
          <a:avLst/>
          <a:gdLst/>
          <a:ahLst/>
          <a:cxnLst/>
          <a:rect l="0" t="0" r="0" b="0"/>
          <a:pathLst>
            <a:path>
              <a:moveTo>
                <a:pt x="0" y="0"/>
              </a:moveTo>
              <a:lnTo>
                <a:pt x="0" y="287684"/>
              </a:lnTo>
              <a:lnTo>
                <a:pt x="887044" y="287684"/>
              </a:lnTo>
              <a:lnTo>
                <a:pt x="887044" y="4221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E97644-1DE9-4BD8-B0C4-16A7A5098715}">
      <dsp:nvSpPr>
        <dsp:cNvPr id="0" name=""/>
        <dsp:cNvSpPr/>
      </dsp:nvSpPr>
      <dsp:spPr>
        <a:xfrm>
          <a:off x="5810998" y="2269380"/>
          <a:ext cx="887044" cy="422152"/>
        </a:xfrm>
        <a:custGeom>
          <a:avLst/>
          <a:gdLst/>
          <a:ahLst/>
          <a:cxnLst/>
          <a:rect l="0" t="0" r="0" b="0"/>
          <a:pathLst>
            <a:path>
              <a:moveTo>
                <a:pt x="887044" y="0"/>
              </a:moveTo>
              <a:lnTo>
                <a:pt x="887044" y="287684"/>
              </a:lnTo>
              <a:lnTo>
                <a:pt x="0" y="287684"/>
              </a:lnTo>
              <a:lnTo>
                <a:pt x="0" y="4221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0EA046-8E4B-4BCF-9FAE-87734E60D60E}">
      <dsp:nvSpPr>
        <dsp:cNvPr id="0" name=""/>
        <dsp:cNvSpPr/>
      </dsp:nvSpPr>
      <dsp:spPr>
        <a:xfrm>
          <a:off x="4974684" y="921719"/>
          <a:ext cx="1723358" cy="425940"/>
        </a:xfrm>
        <a:custGeom>
          <a:avLst/>
          <a:gdLst/>
          <a:ahLst/>
          <a:cxnLst/>
          <a:rect l="0" t="0" r="0" b="0"/>
          <a:pathLst>
            <a:path>
              <a:moveTo>
                <a:pt x="0" y="0"/>
              </a:moveTo>
              <a:lnTo>
                <a:pt x="0" y="291473"/>
              </a:lnTo>
              <a:lnTo>
                <a:pt x="1723358" y="291473"/>
              </a:lnTo>
              <a:lnTo>
                <a:pt x="1723358" y="4259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49F343-EBFE-402D-AA09-A3FDA5F65926}">
      <dsp:nvSpPr>
        <dsp:cNvPr id="0" name=""/>
        <dsp:cNvSpPr/>
      </dsp:nvSpPr>
      <dsp:spPr>
        <a:xfrm>
          <a:off x="4036908" y="3613253"/>
          <a:ext cx="1774089" cy="422152"/>
        </a:xfrm>
        <a:custGeom>
          <a:avLst/>
          <a:gdLst/>
          <a:ahLst/>
          <a:cxnLst/>
          <a:rect l="0" t="0" r="0" b="0"/>
          <a:pathLst>
            <a:path>
              <a:moveTo>
                <a:pt x="0" y="0"/>
              </a:moveTo>
              <a:lnTo>
                <a:pt x="0" y="287684"/>
              </a:lnTo>
              <a:lnTo>
                <a:pt x="1774089" y="287684"/>
              </a:lnTo>
              <a:lnTo>
                <a:pt x="1774089" y="4221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FDD63B-CF73-4F25-9CC8-C6D041A3BD23}">
      <dsp:nvSpPr>
        <dsp:cNvPr id="0" name=""/>
        <dsp:cNvSpPr/>
      </dsp:nvSpPr>
      <dsp:spPr>
        <a:xfrm>
          <a:off x="3991188" y="3613253"/>
          <a:ext cx="91440" cy="422152"/>
        </a:xfrm>
        <a:custGeom>
          <a:avLst/>
          <a:gdLst/>
          <a:ahLst/>
          <a:cxnLst/>
          <a:rect l="0" t="0" r="0" b="0"/>
          <a:pathLst>
            <a:path>
              <a:moveTo>
                <a:pt x="45720" y="0"/>
              </a:moveTo>
              <a:lnTo>
                <a:pt x="45720" y="4221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D33FDB-B814-4CC0-BE62-DEC51A38F750}">
      <dsp:nvSpPr>
        <dsp:cNvPr id="0" name=""/>
        <dsp:cNvSpPr/>
      </dsp:nvSpPr>
      <dsp:spPr>
        <a:xfrm>
          <a:off x="2262819" y="3613253"/>
          <a:ext cx="1774089" cy="422152"/>
        </a:xfrm>
        <a:custGeom>
          <a:avLst/>
          <a:gdLst/>
          <a:ahLst/>
          <a:cxnLst/>
          <a:rect l="0" t="0" r="0" b="0"/>
          <a:pathLst>
            <a:path>
              <a:moveTo>
                <a:pt x="1774089" y="0"/>
              </a:moveTo>
              <a:lnTo>
                <a:pt x="1774089" y="287684"/>
              </a:lnTo>
              <a:lnTo>
                <a:pt x="0" y="287684"/>
              </a:lnTo>
              <a:lnTo>
                <a:pt x="0" y="4221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11A6B-38B2-4ED6-B821-2B46571C8673}">
      <dsp:nvSpPr>
        <dsp:cNvPr id="0" name=""/>
        <dsp:cNvSpPr/>
      </dsp:nvSpPr>
      <dsp:spPr>
        <a:xfrm>
          <a:off x="3149864" y="2269380"/>
          <a:ext cx="887044" cy="422152"/>
        </a:xfrm>
        <a:custGeom>
          <a:avLst/>
          <a:gdLst/>
          <a:ahLst/>
          <a:cxnLst/>
          <a:rect l="0" t="0" r="0" b="0"/>
          <a:pathLst>
            <a:path>
              <a:moveTo>
                <a:pt x="0" y="0"/>
              </a:moveTo>
              <a:lnTo>
                <a:pt x="0" y="287684"/>
              </a:lnTo>
              <a:lnTo>
                <a:pt x="887044" y="287684"/>
              </a:lnTo>
              <a:lnTo>
                <a:pt x="887044" y="4221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80EF05-3E7D-4C38-86B6-E5E6690758A2}">
      <dsp:nvSpPr>
        <dsp:cNvPr id="0" name=""/>
        <dsp:cNvSpPr/>
      </dsp:nvSpPr>
      <dsp:spPr>
        <a:xfrm>
          <a:off x="2262819" y="2269380"/>
          <a:ext cx="887044" cy="422152"/>
        </a:xfrm>
        <a:custGeom>
          <a:avLst/>
          <a:gdLst/>
          <a:ahLst/>
          <a:cxnLst/>
          <a:rect l="0" t="0" r="0" b="0"/>
          <a:pathLst>
            <a:path>
              <a:moveTo>
                <a:pt x="887044" y="0"/>
              </a:moveTo>
              <a:lnTo>
                <a:pt x="887044" y="287684"/>
              </a:lnTo>
              <a:lnTo>
                <a:pt x="0" y="287684"/>
              </a:lnTo>
              <a:lnTo>
                <a:pt x="0" y="42215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169430-6D53-4FB0-92A5-FBE2A92AEE46}">
      <dsp:nvSpPr>
        <dsp:cNvPr id="0" name=""/>
        <dsp:cNvSpPr/>
      </dsp:nvSpPr>
      <dsp:spPr>
        <a:xfrm>
          <a:off x="3149864" y="921719"/>
          <a:ext cx="1824820" cy="425940"/>
        </a:xfrm>
        <a:custGeom>
          <a:avLst/>
          <a:gdLst/>
          <a:ahLst/>
          <a:cxnLst/>
          <a:rect l="0" t="0" r="0" b="0"/>
          <a:pathLst>
            <a:path>
              <a:moveTo>
                <a:pt x="1824820" y="0"/>
              </a:moveTo>
              <a:lnTo>
                <a:pt x="1824820" y="291473"/>
              </a:lnTo>
              <a:lnTo>
                <a:pt x="0" y="291473"/>
              </a:lnTo>
              <a:lnTo>
                <a:pt x="0" y="4259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BBD987-7BFA-4CC0-A613-8D29B4BE5B98}">
      <dsp:nvSpPr>
        <dsp:cNvPr id="0" name=""/>
        <dsp:cNvSpPr/>
      </dsp:nvSpPr>
      <dsp:spPr>
        <a:xfrm>
          <a:off x="4248920" y="0"/>
          <a:ext cx="1451527" cy="921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79AC30-4EDF-4FAC-8235-A5C44ACC905D}">
      <dsp:nvSpPr>
        <dsp:cNvPr id="0" name=""/>
        <dsp:cNvSpPr/>
      </dsp:nvSpPr>
      <dsp:spPr>
        <a:xfrm>
          <a:off x="4410201" y="153216"/>
          <a:ext cx="1451527" cy="9217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Spatial gesture Models</a:t>
          </a:r>
        </a:p>
      </dsp:txBody>
      <dsp:txXfrm>
        <a:off x="4437197" y="180212"/>
        <a:ext cx="1397535" cy="867728"/>
      </dsp:txXfrm>
    </dsp:sp>
    <dsp:sp modelId="{07D51922-A5B0-4B19-B0EE-D6FA84B00682}">
      <dsp:nvSpPr>
        <dsp:cNvPr id="0" name=""/>
        <dsp:cNvSpPr/>
      </dsp:nvSpPr>
      <dsp:spPr>
        <a:xfrm>
          <a:off x="2424100" y="1347660"/>
          <a:ext cx="1451527" cy="921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0E638B-A60C-4BA9-B8C8-7E4A59D29DCC}">
      <dsp:nvSpPr>
        <dsp:cNvPr id="0" name=""/>
        <dsp:cNvSpPr/>
      </dsp:nvSpPr>
      <dsp:spPr>
        <a:xfrm>
          <a:off x="2585381" y="1500877"/>
          <a:ext cx="1451527" cy="9217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3D Model- based</a:t>
          </a:r>
        </a:p>
      </dsp:txBody>
      <dsp:txXfrm>
        <a:off x="2612377" y="1527873"/>
        <a:ext cx="1397535" cy="867728"/>
      </dsp:txXfrm>
    </dsp:sp>
    <dsp:sp modelId="{6ED8720B-C35B-4259-8681-24C73BEE6285}">
      <dsp:nvSpPr>
        <dsp:cNvPr id="0" name=""/>
        <dsp:cNvSpPr/>
      </dsp:nvSpPr>
      <dsp:spPr>
        <a:xfrm>
          <a:off x="1537055" y="2691533"/>
          <a:ext cx="1451527" cy="921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8908FC-6C70-4B15-9930-F9678927B067}">
      <dsp:nvSpPr>
        <dsp:cNvPr id="0" name=""/>
        <dsp:cNvSpPr/>
      </dsp:nvSpPr>
      <dsp:spPr>
        <a:xfrm>
          <a:off x="1698336" y="2844750"/>
          <a:ext cx="1451527" cy="9217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Skeletal</a:t>
          </a:r>
        </a:p>
      </dsp:txBody>
      <dsp:txXfrm>
        <a:off x="1725332" y="2871746"/>
        <a:ext cx="1397535" cy="867728"/>
      </dsp:txXfrm>
    </dsp:sp>
    <dsp:sp modelId="{327C565A-FA44-47D5-AD17-0C5769105147}">
      <dsp:nvSpPr>
        <dsp:cNvPr id="0" name=""/>
        <dsp:cNvSpPr/>
      </dsp:nvSpPr>
      <dsp:spPr>
        <a:xfrm>
          <a:off x="3311144" y="2691533"/>
          <a:ext cx="1451527" cy="921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376D0F-323B-42ED-A2BD-3DE894A182C6}">
      <dsp:nvSpPr>
        <dsp:cNvPr id="0" name=""/>
        <dsp:cNvSpPr/>
      </dsp:nvSpPr>
      <dsp:spPr>
        <a:xfrm>
          <a:off x="3472425" y="2844750"/>
          <a:ext cx="1451527" cy="9217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Volumetric</a:t>
          </a:r>
        </a:p>
      </dsp:txBody>
      <dsp:txXfrm>
        <a:off x="3499421" y="2871746"/>
        <a:ext cx="1397535" cy="867728"/>
      </dsp:txXfrm>
    </dsp:sp>
    <dsp:sp modelId="{FE3905DD-0079-4212-91A0-A7039A5A6809}">
      <dsp:nvSpPr>
        <dsp:cNvPr id="0" name=""/>
        <dsp:cNvSpPr/>
      </dsp:nvSpPr>
      <dsp:spPr>
        <a:xfrm>
          <a:off x="1537055" y="4035406"/>
          <a:ext cx="1451527" cy="921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8096EA-C364-494A-B99F-7CE5A302B2CA}">
      <dsp:nvSpPr>
        <dsp:cNvPr id="0" name=""/>
        <dsp:cNvSpPr/>
      </dsp:nvSpPr>
      <dsp:spPr>
        <a:xfrm>
          <a:off x="1698336" y="4188623"/>
          <a:ext cx="1451527" cy="9217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NURBS</a:t>
          </a:r>
        </a:p>
      </dsp:txBody>
      <dsp:txXfrm>
        <a:off x="1725332" y="4215619"/>
        <a:ext cx="1397535" cy="867728"/>
      </dsp:txXfrm>
    </dsp:sp>
    <dsp:sp modelId="{E93A55D7-A496-4D8A-89A7-AC2F120D205A}">
      <dsp:nvSpPr>
        <dsp:cNvPr id="0" name=""/>
        <dsp:cNvSpPr/>
      </dsp:nvSpPr>
      <dsp:spPr>
        <a:xfrm>
          <a:off x="3311144" y="4035406"/>
          <a:ext cx="1451527" cy="921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753EFD-2991-4D9D-97F2-E90177172A9D}">
      <dsp:nvSpPr>
        <dsp:cNvPr id="0" name=""/>
        <dsp:cNvSpPr/>
      </dsp:nvSpPr>
      <dsp:spPr>
        <a:xfrm>
          <a:off x="3472425" y="4188623"/>
          <a:ext cx="1451527" cy="9217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Primitives</a:t>
          </a:r>
        </a:p>
      </dsp:txBody>
      <dsp:txXfrm>
        <a:off x="3499421" y="4215619"/>
        <a:ext cx="1397535" cy="867728"/>
      </dsp:txXfrm>
    </dsp:sp>
    <dsp:sp modelId="{7A7D57DF-B9B9-44C6-9069-3DD122355CEE}">
      <dsp:nvSpPr>
        <dsp:cNvPr id="0" name=""/>
        <dsp:cNvSpPr/>
      </dsp:nvSpPr>
      <dsp:spPr>
        <a:xfrm>
          <a:off x="5085234" y="4035406"/>
          <a:ext cx="1451527" cy="921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86219A-809B-445C-91AA-DE29F306ABA1}">
      <dsp:nvSpPr>
        <dsp:cNvPr id="0" name=""/>
        <dsp:cNvSpPr/>
      </dsp:nvSpPr>
      <dsp:spPr>
        <a:xfrm>
          <a:off x="5246515" y="4188623"/>
          <a:ext cx="1451527" cy="9217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Super-quadrics</a:t>
          </a:r>
        </a:p>
      </dsp:txBody>
      <dsp:txXfrm>
        <a:off x="5273511" y="4215619"/>
        <a:ext cx="1397535" cy="867728"/>
      </dsp:txXfrm>
    </dsp:sp>
    <dsp:sp modelId="{3E7B2B78-B9EE-4435-8CDD-F69E827C4881}">
      <dsp:nvSpPr>
        <dsp:cNvPr id="0" name=""/>
        <dsp:cNvSpPr/>
      </dsp:nvSpPr>
      <dsp:spPr>
        <a:xfrm>
          <a:off x="5972279" y="1347660"/>
          <a:ext cx="1451527" cy="921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728171-C4E6-4470-A36A-BD6F604424CB}">
      <dsp:nvSpPr>
        <dsp:cNvPr id="0" name=""/>
        <dsp:cNvSpPr/>
      </dsp:nvSpPr>
      <dsp:spPr>
        <a:xfrm>
          <a:off x="6133560" y="1500877"/>
          <a:ext cx="1451527" cy="9217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Appearance –based Models</a:t>
          </a:r>
        </a:p>
      </dsp:txBody>
      <dsp:txXfrm>
        <a:off x="6160556" y="1527873"/>
        <a:ext cx="1397535" cy="867728"/>
      </dsp:txXfrm>
    </dsp:sp>
    <dsp:sp modelId="{1552A792-A273-4B54-BEDC-44CE744C06C5}">
      <dsp:nvSpPr>
        <dsp:cNvPr id="0" name=""/>
        <dsp:cNvSpPr/>
      </dsp:nvSpPr>
      <dsp:spPr>
        <a:xfrm>
          <a:off x="5085234" y="2691533"/>
          <a:ext cx="1451527" cy="921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137AAF-623A-4356-BB1C-BE481E0C7D5D}">
      <dsp:nvSpPr>
        <dsp:cNvPr id="0" name=""/>
        <dsp:cNvSpPr/>
      </dsp:nvSpPr>
      <dsp:spPr>
        <a:xfrm>
          <a:off x="5246515" y="2844750"/>
          <a:ext cx="1451527" cy="9217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Image sequences</a:t>
          </a:r>
        </a:p>
      </dsp:txBody>
      <dsp:txXfrm>
        <a:off x="5273511" y="2871746"/>
        <a:ext cx="1397535" cy="867728"/>
      </dsp:txXfrm>
    </dsp:sp>
    <dsp:sp modelId="{3538D307-5E8F-4594-BE1A-549F9562985C}">
      <dsp:nvSpPr>
        <dsp:cNvPr id="0" name=""/>
        <dsp:cNvSpPr/>
      </dsp:nvSpPr>
      <dsp:spPr>
        <a:xfrm>
          <a:off x="6859323" y="2691533"/>
          <a:ext cx="1451527" cy="921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224C90-33D7-4F22-96C4-9AFC0DBB6E99}">
      <dsp:nvSpPr>
        <dsp:cNvPr id="0" name=""/>
        <dsp:cNvSpPr/>
      </dsp:nvSpPr>
      <dsp:spPr>
        <a:xfrm>
          <a:off x="7020604" y="2844750"/>
          <a:ext cx="1451527" cy="92172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Deformable 2D templates</a:t>
          </a:r>
        </a:p>
      </dsp:txBody>
      <dsp:txXfrm>
        <a:off x="7047600" y="2871746"/>
        <a:ext cx="1397535" cy="867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64D3B-190C-4297-9A95-03855D434671}">
      <dsp:nvSpPr>
        <dsp:cNvPr id="0" name=""/>
        <dsp:cNvSpPr/>
      </dsp:nvSpPr>
      <dsp:spPr>
        <a:xfrm>
          <a:off x="267739" y="482695"/>
          <a:ext cx="2994446" cy="2813678"/>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0F79C2-2D4A-4175-8F60-CC1ED1A7459F}">
      <dsp:nvSpPr>
        <dsp:cNvPr id="0" name=""/>
        <dsp:cNvSpPr/>
      </dsp:nvSpPr>
      <dsp:spPr>
        <a:xfrm>
          <a:off x="359537" y="3385049"/>
          <a:ext cx="2644121" cy="5815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INPUT DATA 21x21x21</a:t>
          </a:r>
        </a:p>
      </dsp:txBody>
      <dsp:txXfrm>
        <a:off x="376570" y="3402082"/>
        <a:ext cx="2610055" cy="547480"/>
      </dsp:txXfrm>
    </dsp:sp>
    <dsp:sp modelId="{F6521DC8-DE3A-4CB1-BBF0-B0CDE13F4E01}">
      <dsp:nvSpPr>
        <dsp:cNvPr id="0" name=""/>
        <dsp:cNvSpPr/>
      </dsp:nvSpPr>
      <dsp:spPr>
        <a:xfrm rot="49499">
          <a:off x="3219741" y="1289714"/>
          <a:ext cx="1319801" cy="14124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t>
          </a:r>
        </a:p>
        <a:p>
          <a:pPr marL="0" lvl="0" indent="0" algn="ctr" defTabSz="711200">
            <a:lnSpc>
              <a:spcPct val="90000"/>
            </a:lnSpc>
            <a:spcBef>
              <a:spcPct val="0"/>
            </a:spcBef>
            <a:spcAft>
              <a:spcPct val="35000"/>
            </a:spcAft>
            <a:buNone/>
          </a:pPr>
          <a:r>
            <a:rPr lang="en-US" sz="1600" kern="1200" dirty="0">
              <a:solidFill>
                <a:schemeClr val="tx1"/>
              </a:solidFill>
            </a:rPr>
            <a:t>[Stride 3]</a:t>
          </a:r>
        </a:p>
      </dsp:txBody>
      <dsp:txXfrm>
        <a:off x="3219762" y="1569353"/>
        <a:ext cx="923861" cy="847465"/>
      </dsp:txXfrm>
    </dsp:sp>
    <dsp:sp modelId="{3F8DF6C6-17CD-4599-86FB-6BFBBA916705}">
      <dsp:nvSpPr>
        <dsp:cNvPr id="0" name=""/>
        <dsp:cNvSpPr/>
      </dsp:nvSpPr>
      <dsp:spPr>
        <a:xfrm>
          <a:off x="4448290" y="849038"/>
          <a:ext cx="2189803" cy="218980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9C7F79-0B13-4CEF-8E7E-1906C36B6D3F}">
      <dsp:nvSpPr>
        <dsp:cNvPr id="0" name=""/>
        <dsp:cNvSpPr/>
      </dsp:nvSpPr>
      <dsp:spPr>
        <a:xfrm>
          <a:off x="4304815" y="3450711"/>
          <a:ext cx="2189803" cy="4404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KERNEL 5x5x5</a:t>
          </a:r>
        </a:p>
      </dsp:txBody>
      <dsp:txXfrm>
        <a:off x="4317715" y="3463611"/>
        <a:ext cx="2164003" cy="414635"/>
      </dsp:txXfrm>
    </dsp:sp>
    <dsp:sp modelId="{636ADFE0-CF49-485E-B3D6-71346ACE58E5}">
      <dsp:nvSpPr>
        <dsp:cNvPr id="0" name=""/>
        <dsp:cNvSpPr/>
      </dsp:nvSpPr>
      <dsp:spPr>
        <a:xfrm rot="21555665">
          <a:off x="6886022" y="1661933"/>
          <a:ext cx="247960" cy="526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a:t>
          </a:r>
        </a:p>
      </dsp:txBody>
      <dsp:txXfrm>
        <a:off x="6886025" y="1767649"/>
        <a:ext cx="173572" cy="315707"/>
      </dsp:txXfrm>
    </dsp:sp>
    <dsp:sp modelId="{6842ABB7-42D8-44FA-B4B9-94CA29A21F57}">
      <dsp:nvSpPr>
        <dsp:cNvPr id="0" name=""/>
        <dsp:cNvSpPr/>
      </dsp:nvSpPr>
      <dsp:spPr>
        <a:xfrm>
          <a:off x="7346492" y="936094"/>
          <a:ext cx="2264672" cy="193996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68466A-09C3-4265-ACDF-A58978DFDAE2}">
      <dsp:nvSpPr>
        <dsp:cNvPr id="0" name=""/>
        <dsp:cNvSpPr/>
      </dsp:nvSpPr>
      <dsp:spPr>
        <a:xfrm>
          <a:off x="7560842" y="3404429"/>
          <a:ext cx="2189803" cy="4170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FEATURE MAP 6x6x6</a:t>
          </a:r>
        </a:p>
      </dsp:txBody>
      <dsp:txXfrm>
        <a:off x="7573056" y="3416643"/>
        <a:ext cx="2165375" cy="3925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565680-C3D8-4C14-84A6-E8EA1251DD6B}">
      <dsp:nvSpPr>
        <dsp:cNvPr id="0" name=""/>
        <dsp:cNvSpPr/>
      </dsp:nvSpPr>
      <dsp:spPr>
        <a:xfrm>
          <a:off x="0" y="0"/>
          <a:ext cx="10549384" cy="2223562"/>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C4DEE3-49B5-4EA3-8171-F00338A1AD9E}">
      <dsp:nvSpPr>
        <dsp:cNvPr id="0" name=""/>
        <dsp:cNvSpPr/>
      </dsp:nvSpPr>
      <dsp:spPr>
        <a:xfrm>
          <a:off x="316481" y="94420"/>
          <a:ext cx="3098881" cy="361892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2CEA97-0AF9-479D-A2EF-45DE863C6E96}">
      <dsp:nvSpPr>
        <dsp:cNvPr id="0" name=""/>
        <dsp:cNvSpPr/>
      </dsp:nvSpPr>
      <dsp:spPr>
        <a:xfrm rot="10800000">
          <a:off x="316481" y="3832536"/>
          <a:ext cx="3098881" cy="1039240"/>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Early fusion+Depth+RGB hand only, accuracy rate 95,8%</a:t>
          </a:r>
        </a:p>
      </dsp:txBody>
      <dsp:txXfrm rot="10800000">
        <a:off x="348441" y="3832536"/>
        <a:ext cx="3034961" cy="1007280"/>
      </dsp:txXfrm>
    </dsp:sp>
    <dsp:sp modelId="{5D476C29-140C-4B3D-8EB4-CE5644107CB8}">
      <dsp:nvSpPr>
        <dsp:cNvPr id="0" name=""/>
        <dsp:cNvSpPr/>
      </dsp:nvSpPr>
      <dsp:spPr>
        <a:xfrm>
          <a:off x="3718805" y="74954"/>
          <a:ext cx="3098881" cy="349046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000" b="-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2675EA-73FE-43F5-88CB-4BB05BC42882}">
      <dsp:nvSpPr>
        <dsp:cNvPr id="0" name=""/>
        <dsp:cNvSpPr/>
      </dsp:nvSpPr>
      <dsp:spPr>
        <a:xfrm rot="10800000">
          <a:off x="3725251" y="3777435"/>
          <a:ext cx="3098881" cy="1069887"/>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Middle fusion+Depth+RGB hand only, accuracy rate 95,1%</a:t>
          </a:r>
        </a:p>
      </dsp:txBody>
      <dsp:txXfrm rot="10800000">
        <a:off x="3758154" y="3777435"/>
        <a:ext cx="3033075" cy="1036984"/>
      </dsp:txXfrm>
    </dsp:sp>
    <dsp:sp modelId="{07D5380B-3FB6-4AFA-A278-4CD74D96A6B9}">
      <dsp:nvSpPr>
        <dsp:cNvPr id="0" name=""/>
        <dsp:cNvSpPr/>
      </dsp:nvSpPr>
      <dsp:spPr>
        <a:xfrm>
          <a:off x="7134021" y="113350"/>
          <a:ext cx="3098881" cy="349109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EBDBF6-C8D3-480E-807C-138AEA787F76}">
      <dsp:nvSpPr>
        <dsp:cNvPr id="0" name=""/>
        <dsp:cNvSpPr/>
      </dsp:nvSpPr>
      <dsp:spPr>
        <a:xfrm rot="10800000">
          <a:off x="7134021" y="3761494"/>
          <a:ext cx="3098881" cy="109135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Late fusion+Depth+RGB hand only, accuracy rate 97,6%</a:t>
          </a:r>
        </a:p>
      </dsp:txBody>
      <dsp:txXfrm rot="10800000">
        <a:off x="7167584" y="3761494"/>
        <a:ext cx="3031755" cy="10577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4302125" cy="339725"/>
          </a:xfrm>
          <a:prstGeom prst="rect">
            <a:avLst/>
          </a:prstGeom>
        </p:spPr>
        <p:txBody>
          <a:bodyPr vert="horz" lIns="91010" tIns="45505" rIns="91010" bIns="45505" rtlCol="0"/>
          <a:lstStyle>
            <a:lvl1pPr algn="l" fontAlgn="auto">
              <a:spcBef>
                <a:spcPts val="0"/>
              </a:spcBef>
              <a:spcAft>
                <a:spcPts val="0"/>
              </a:spcAft>
              <a:defRPr sz="1200">
                <a:latin typeface="+mn-lt"/>
                <a:cs typeface="+mn-cs"/>
              </a:defRPr>
            </a:lvl1pPr>
          </a:lstStyle>
          <a:p>
            <a:pPr>
              <a:defRPr/>
            </a:pPr>
            <a:endParaRPr lang="el-GR"/>
          </a:p>
        </p:txBody>
      </p:sp>
      <p:sp>
        <p:nvSpPr>
          <p:cNvPr id="3" name="Θέση ημερομηνίας 2"/>
          <p:cNvSpPr>
            <a:spLocks noGrp="1"/>
          </p:cNvSpPr>
          <p:nvPr>
            <p:ph type="dt" sz="quarter" idx="1"/>
          </p:nvPr>
        </p:nvSpPr>
        <p:spPr>
          <a:xfrm>
            <a:off x="5622925" y="0"/>
            <a:ext cx="4303713" cy="339725"/>
          </a:xfrm>
          <a:prstGeom prst="rect">
            <a:avLst/>
          </a:prstGeom>
        </p:spPr>
        <p:txBody>
          <a:bodyPr vert="horz" lIns="91010" tIns="45505" rIns="91010" bIns="45505" rtlCol="0"/>
          <a:lstStyle>
            <a:lvl1pPr algn="r" fontAlgn="auto">
              <a:spcBef>
                <a:spcPts val="0"/>
              </a:spcBef>
              <a:spcAft>
                <a:spcPts val="0"/>
              </a:spcAft>
              <a:defRPr sz="1200" smtClean="0">
                <a:latin typeface="+mn-lt"/>
                <a:cs typeface="+mn-cs"/>
              </a:defRPr>
            </a:lvl1pPr>
          </a:lstStyle>
          <a:p>
            <a:pPr>
              <a:defRPr/>
            </a:pPr>
            <a:fld id="{7E4BFB10-A1C1-43B5-B7F0-B9EB54ACC98D}" type="datetimeFigureOut">
              <a:rPr lang="el-GR"/>
              <a:pPr>
                <a:defRPr/>
              </a:pPr>
              <a:t>18/1/2021</a:t>
            </a:fld>
            <a:endParaRPr lang="el-GR"/>
          </a:p>
        </p:txBody>
      </p:sp>
      <p:sp>
        <p:nvSpPr>
          <p:cNvPr id="4" name="Θέση υποσέλιδου 3"/>
          <p:cNvSpPr>
            <a:spLocks noGrp="1"/>
          </p:cNvSpPr>
          <p:nvPr>
            <p:ph type="ftr" sz="quarter" idx="2"/>
          </p:nvPr>
        </p:nvSpPr>
        <p:spPr>
          <a:xfrm>
            <a:off x="0" y="6456363"/>
            <a:ext cx="4302125" cy="339725"/>
          </a:xfrm>
          <a:prstGeom prst="rect">
            <a:avLst/>
          </a:prstGeom>
        </p:spPr>
        <p:txBody>
          <a:bodyPr vert="horz" lIns="91010" tIns="45505" rIns="91010" bIns="45505" rtlCol="0" anchor="b"/>
          <a:lstStyle>
            <a:lvl1pPr algn="l" fontAlgn="auto">
              <a:spcBef>
                <a:spcPts val="0"/>
              </a:spcBef>
              <a:spcAft>
                <a:spcPts val="0"/>
              </a:spcAft>
              <a:defRPr sz="1200">
                <a:latin typeface="+mn-lt"/>
                <a:cs typeface="+mn-cs"/>
              </a:defRPr>
            </a:lvl1pPr>
          </a:lstStyle>
          <a:p>
            <a:pPr>
              <a:defRPr/>
            </a:pPr>
            <a:endParaRPr lang="el-GR"/>
          </a:p>
        </p:txBody>
      </p:sp>
      <p:sp>
        <p:nvSpPr>
          <p:cNvPr id="5" name="Θέση αριθμού διαφάνειας 4"/>
          <p:cNvSpPr>
            <a:spLocks noGrp="1"/>
          </p:cNvSpPr>
          <p:nvPr>
            <p:ph type="sldNum" sz="quarter" idx="3"/>
          </p:nvPr>
        </p:nvSpPr>
        <p:spPr>
          <a:xfrm>
            <a:off x="5622925" y="6456363"/>
            <a:ext cx="4303713" cy="339725"/>
          </a:xfrm>
          <a:prstGeom prst="rect">
            <a:avLst/>
          </a:prstGeom>
        </p:spPr>
        <p:txBody>
          <a:bodyPr vert="horz" lIns="91010" tIns="45505" rIns="91010" bIns="45505" rtlCol="0" anchor="b"/>
          <a:lstStyle>
            <a:lvl1pPr algn="r" fontAlgn="auto">
              <a:spcBef>
                <a:spcPts val="0"/>
              </a:spcBef>
              <a:spcAft>
                <a:spcPts val="0"/>
              </a:spcAft>
              <a:defRPr sz="1200" smtClean="0">
                <a:latin typeface="+mn-lt"/>
                <a:cs typeface="+mn-cs"/>
              </a:defRPr>
            </a:lvl1pPr>
          </a:lstStyle>
          <a:p>
            <a:pPr>
              <a:defRPr/>
            </a:pPr>
            <a:fld id="{22CA9C85-35FB-411A-B313-7FC1020D198C}" type="slidenum">
              <a:rPr lang="el-GR"/>
              <a:pPr>
                <a:defRPr/>
              </a:pPr>
              <a:t>‹#›</a:t>
            </a:fld>
            <a:endParaRPr lang="el-GR"/>
          </a:p>
        </p:txBody>
      </p:sp>
    </p:spTree>
    <p:extLst>
      <p:ext uri="{BB962C8B-B14F-4D97-AF65-F5344CB8AC3E}">
        <p14:creationId xmlns:p14="http://schemas.microsoft.com/office/powerpoint/2010/main" val="320672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9" name="PlaceHolder 1"/>
          <p:cNvSpPr>
            <a:spLocks noGrp="1"/>
          </p:cNvSpPr>
          <p:nvPr>
            <p:ph type="body"/>
          </p:nvPr>
        </p:nvSpPr>
        <p:spPr>
          <a:xfrm>
            <a:off x="1093788" y="3775075"/>
            <a:ext cx="8755062" cy="3576638"/>
          </a:xfrm>
          <a:prstGeom prst="rect">
            <a:avLst/>
          </a:prstGeom>
        </p:spPr>
        <p:txBody>
          <a:bodyPr lIns="0" tIns="0" rIns="0" bIns="0"/>
          <a:lstStyle/>
          <a:p>
            <a:pPr lvl="0"/>
            <a:r>
              <a:rPr lang="en-US" noProof="0"/>
              <a:t>Click to edit the notes format</a:t>
            </a:r>
          </a:p>
        </p:txBody>
      </p:sp>
      <p:sp>
        <p:nvSpPr>
          <p:cNvPr id="370" name="PlaceHolder 2"/>
          <p:cNvSpPr>
            <a:spLocks noGrp="1"/>
          </p:cNvSpPr>
          <p:nvPr>
            <p:ph type="hdr"/>
          </p:nvPr>
        </p:nvSpPr>
        <p:spPr>
          <a:xfrm>
            <a:off x="0" y="0"/>
            <a:ext cx="4749800" cy="396875"/>
          </a:xfrm>
          <a:prstGeom prst="rect">
            <a:avLst/>
          </a:prstGeom>
        </p:spPr>
        <p:txBody>
          <a:bodyPr lIns="0" tIns="0" rIns="0" bIns="0"/>
          <a:lstStyle>
            <a:lvl1pPr fontAlgn="auto">
              <a:spcBef>
                <a:spcPts val="0"/>
              </a:spcBef>
              <a:spcAft>
                <a:spcPts val="0"/>
              </a:spcAft>
              <a:defRPr sz="1400" spc="-1">
                <a:solidFill>
                  <a:srgbClr val="000000"/>
                </a:solidFill>
                <a:uFill>
                  <a:solidFill>
                    <a:srgbClr val="FFFFFF"/>
                  </a:solidFill>
                </a:uFill>
                <a:latin typeface="Times New Roman"/>
                <a:cs typeface="+mn-cs"/>
              </a:defRPr>
            </a:lvl1pPr>
          </a:lstStyle>
          <a:p>
            <a:pPr>
              <a:defRPr/>
            </a:pPr>
            <a:r>
              <a:rPr lang="en-US"/>
              <a:t> </a:t>
            </a:r>
          </a:p>
        </p:txBody>
      </p:sp>
      <p:sp>
        <p:nvSpPr>
          <p:cNvPr id="371" name="PlaceHolder 3"/>
          <p:cNvSpPr>
            <a:spLocks noGrp="1"/>
          </p:cNvSpPr>
          <p:nvPr>
            <p:ph type="dt"/>
          </p:nvPr>
        </p:nvSpPr>
        <p:spPr>
          <a:xfrm>
            <a:off x="6194425" y="0"/>
            <a:ext cx="4749800" cy="396875"/>
          </a:xfrm>
          <a:prstGeom prst="rect">
            <a:avLst/>
          </a:prstGeom>
        </p:spPr>
        <p:txBody>
          <a:bodyPr lIns="0" tIns="0" rIns="0" bIns="0"/>
          <a:lstStyle>
            <a:lvl1pPr algn="r" fontAlgn="auto">
              <a:spcBef>
                <a:spcPts val="0"/>
              </a:spcBef>
              <a:spcAft>
                <a:spcPts val="0"/>
              </a:spcAft>
              <a:defRPr sz="1400" spc="-1">
                <a:solidFill>
                  <a:srgbClr val="000000"/>
                </a:solidFill>
                <a:uFill>
                  <a:solidFill>
                    <a:srgbClr val="FFFFFF"/>
                  </a:solidFill>
                </a:uFill>
                <a:latin typeface="Times New Roman"/>
                <a:cs typeface="+mn-cs"/>
              </a:defRPr>
            </a:lvl1pPr>
          </a:lstStyle>
          <a:p>
            <a:pPr>
              <a:defRPr/>
            </a:pPr>
            <a:r>
              <a:rPr lang="en-US"/>
              <a:t> </a:t>
            </a:r>
          </a:p>
        </p:txBody>
      </p:sp>
      <p:sp>
        <p:nvSpPr>
          <p:cNvPr id="372" name="PlaceHolder 4"/>
          <p:cNvSpPr>
            <a:spLocks noGrp="1"/>
          </p:cNvSpPr>
          <p:nvPr>
            <p:ph type="ftr"/>
          </p:nvPr>
        </p:nvSpPr>
        <p:spPr>
          <a:xfrm>
            <a:off x="0" y="7551738"/>
            <a:ext cx="4749800" cy="396875"/>
          </a:xfrm>
          <a:prstGeom prst="rect">
            <a:avLst/>
          </a:prstGeom>
        </p:spPr>
        <p:txBody>
          <a:bodyPr lIns="0" tIns="0" rIns="0" bIns="0" anchor="b"/>
          <a:lstStyle>
            <a:lvl1pPr fontAlgn="auto">
              <a:spcBef>
                <a:spcPts val="0"/>
              </a:spcBef>
              <a:spcAft>
                <a:spcPts val="0"/>
              </a:spcAft>
              <a:defRPr sz="1400" spc="-1">
                <a:solidFill>
                  <a:srgbClr val="000000"/>
                </a:solidFill>
                <a:uFill>
                  <a:solidFill>
                    <a:srgbClr val="FFFFFF"/>
                  </a:solidFill>
                </a:uFill>
                <a:latin typeface="Times New Roman"/>
                <a:cs typeface="+mn-cs"/>
              </a:defRPr>
            </a:lvl1pPr>
          </a:lstStyle>
          <a:p>
            <a:pPr>
              <a:defRPr/>
            </a:pPr>
            <a:r>
              <a:rPr lang="en-US"/>
              <a:t> </a:t>
            </a:r>
          </a:p>
        </p:txBody>
      </p:sp>
      <p:sp>
        <p:nvSpPr>
          <p:cNvPr id="373" name="PlaceHolder 5"/>
          <p:cNvSpPr>
            <a:spLocks noGrp="1"/>
          </p:cNvSpPr>
          <p:nvPr>
            <p:ph type="sldNum"/>
          </p:nvPr>
        </p:nvSpPr>
        <p:spPr>
          <a:xfrm>
            <a:off x="6194425" y="7551738"/>
            <a:ext cx="4749800" cy="396875"/>
          </a:xfrm>
          <a:prstGeom prst="rect">
            <a:avLst/>
          </a:prstGeom>
        </p:spPr>
        <p:txBody>
          <a:bodyPr lIns="0" tIns="0" rIns="0" bIns="0" anchor="b"/>
          <a:lstStyle>
            <a:lvl1pPr algn="r" fontAlgn="auto">
              <a:spcBef>
                <a:spcPts val="0"/>
              </a:spcBef>
              <a:spcAft>
                <a:spcPts val="0"/>
              </a:spcAft>
              <a:defRPr sz="1400" spc="-1">
                <a:solidFill>
                  <a:srgbClr val="000000"/>
                </a:solidFill>
                <a:uFill>
                  <a:solidFill>
                    <a:srgbClr val="FFFFFF"/>
                  </a:solidFill>
                </a:uFill>
                <a:latin typeface="Times New Roman"/>
                <a:cs typeface="+mn-cs"/>
              </a:defRPr>
            </a:lvl1pPr>
          </a:lstStyle>
          <a:p>
            <a:pPr>
              <a:defRPr/>
            </a:pPr>
            <a:fld id="{F1B5A461-6C88-47A3-BC6D-7462AFA41C4D}" type="slidenum">
              <a:rPr lang="en-US"/>
              <a:pPr>
                <a:defRPr/>
              </a:pPr>
              <a:t>‹#›</a:t>
            </a:fld>
            <a:endParaRPr lang="en-US"/>
          </a:p>
        </p:txBody>
      </p:sp>
    </p:spTree>
    <p:extLst>
      <p:ext uri="{BB962C8B-B14F-4D97-AF65-F5344CB8AC3E}">
        <p14:creationId xmlns:p14="http://schemas.microsoft.com/office/powerpoint/2010/main" val="102090909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742950" indent="-285750" algn="l" rtl="0" fontAlgn="base">
      <a:spcBef>
        <a:spcPct val="30000"/>
      </a:spcBef>
      <a:spcAft>
        <a:spcPct val="0"/>
      </a:spcAft>
      <a:defRPr sz="1200" kern="1200">
        <a:solidFill>
          <a:schemeClr val="tx1"/>
        </a:solidFill>
        <a:latin typeface="+mn-lt"/>
        <a:ea typeface="+mn-ea"/>
        <a:cs typeface="+mn-cs"/>
      </a:defRPr>
    </a:lvl2pPr>
    <a:lvl3pPr marL="1143000" indent="-228600" algn="l" rtl="0" fontAlgn="base">
      <a:spcBef>
        <a:spcPct val="30000"/>
      </a:spcBef>
      <a:spcAft>
        <a:spcPct val="0"/>
      </a:spcAft>
      <a:defRPr sz="1200" kern="1200">
        <a:solidFill>
          <a:schemeClr val="tx1"/>
        </a:solidFill>
        <a:latin typeface="+mn-lt"/>
        <a:ea typeface="+mn-ea"/>
        <a:cs typeface="+mn-cs"/>
      </a:defRPr>
    </a:lvl3pPr>
    <a:lvl4pPr marL="1600200" indent="-228600" algn="l" rtl="0" fontAlgn="base">
      <a:spcBef>
        <a:spcPct val="30000"/>
      </a:spcBef>
      <a:spcAft>
        <a:spcPct val="0"/>
      </a:spcAft>
      <a:defRPr sz="1200" kern="1200">
        <a:solidFill>
          <a:schemeClr val="tx1"/>
        </a:solidFill>
        <a:latin typeface="+mn-lt"/>
        <a:ea typeface="+mn-ea"/>
        <a:cs typeface="+mn-cs"/>
      </a:defRPr>
    </a:lvl4pPr>
    <a:lvl5pPr marL="2057400" indent="-2286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Διαφάνεια τίτλου">
    <p:spTree>
      <p:nvGrpSpPr>
        <p:cNvPr id="1" name=""/>
        <p:cNvGrpSpPr/>
        <p:nvPr/>
      </p:nvGrpSpPr>
      <p:grpSpPr>
        <a:xfrm>
          <a:off x="0" y="0"/>
          <a:ext cx="0" cy="0"/>
          <a:chOff x="0" y="0"/>
          <a:chExt cx="0" cy="0"/>
        </a:xfrm>
      </p:grpSpPr>
      <p:sp>
        <p:nvSpPr>
          <p:cNvPr id="2" name="Title 1"/>
          <p:cNvSpPr>
            <a:spLocks noGrp="1"/>
          </p:cNvSpPr>
          <p:nvPr>
            <p:ph type="title"/>
          </p:nvPr>
        </p:nvSpPr>
        <p:spPr>
          <a:xfrm>
            <a:off x="1541748" y="1268760"/>
            <a:ext cx="9073008" cy="1656184"/>
          </a:xfrm>
        </p:spPr>
        <p:txBody>
          <a:bodyPr/>
          <a:lstStyle>
            <a:lvl1pPr algn="ctr" rtl="0" eaLnBrk="1" fontAlgn="base" hangingPunct="1">
              <a:spcBef>
                <a:spcPct val="0"/>
              </a:spcBef>
              <a:spcAft>
                <a:spcPct val="0"/>
              </a:spcAft>
              <a:defRPr lang="en-US" sz="6000" b="1" dirty="0">
                <a:solidFill>
                  <a:srgbClr val="556DA9"/>
                </a:solidFill>
                <a:latin typeface="Arial" pitchFamily="34" charset="0"/>
              </a:defRPr>
            </a:lvl1pPr>
          </a:lstStyle>
          <a:p>
            <a:r>
              <a:rPr lang="el-GR" dirty="0"/>
              <a:t>Στυλ κύριου τίτλου</a:t>
            </a:r>
            <a:endParaRPr lang="en-US" dirty="0"/>
          </a:p>
        </p:txBody>
      </p:sp>
      <p:sp>
        <p:nvSpPr>
          <p:cNvPr id="5" name="Subtitle 2"/>
          <p:cNvSpPr>
            <a:spLocks noGrp="1"/>
          </p:cNvSpPr>
          <p:nvPr>
            <p:ph type="subTitle" idx="1" hasCustomPrompt="1"/>
          </p:nvPr>
        </p:nvSpPr>
        <p:spPr>
          <a:xfrm>
            <a:off x="1542252" y="3602038"/>
            <a:ext cx="9072000" cy="1655762"/>
          </a:xfrm>
        </p:spPr>
        <p:txBody>
          <a:bodyPr/>
          <a:lstStyle>
            <a:lvl1pPr marL="0" indent="0" algn="ctr">
              <a:buNone/>
              <a:defRPr lang="en-US" sz="2400" b="1" dirty="0">
                <a:solidFill>
                  <a:srgbClr val="556DA9"/>
                </a:solidFill>
                <a:latin typeface="Arial"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dirty="0"/>
              <a:t>Στυλ κύριου υπότιτλου</a:t>
            </a:r>
            <a:endParaRPr lang="en-US" dirty="0"/>
          </a:p>
        </p:txBody>
      </p:sp>
      <p:sp>
        <p:nvSpPr>
          <p:cNvPr id="4" name="Slide Number Placeholder 1"/>
          <p:cNvSpPr>
            <a:spLocks noGrp="1"/>
          </p:cNvSpPr>
          <p:nvPr>
            <p:ph type="sldNum" sz="quarter" idx="10"/>
          </p:nvPr>
        </p:nvSpPr>
        <p:spPr>
          <a:xfrm>
            <a:off x="8543925" y="6356350"/>
            <a:ext cx="2844800" cy="365125"/>
          </a:xfrm>
        </p:spPr>
        <p:txBody>
          <a:bodyPr/>
          <a:lstStyle>
            <a:lvl1pPr>
              <a:defRPr/>
            </a:lvl1pPr>
          </a:lstStyle>
          <a:p>
            <a:pPr>
              <a:defRPr/>
            </a:pPr>
            <a:fld id="{CDECE8AA-EB86-4AF5-BC18-A66EC7CD4617}" type="slidenum">
              <a:rPr lang="el-GR"/>
              <a:pPr>
                <a:defRPr/>
              </a:pPr>
              <a:t>‹#›</a:t>
            </a:fld>
            <a:endParaRPr lang="el-GR" dirty="0"/>
          </a:p>
        </p:txBody>
      </p:sp>
    </p:spTree>
    <p:extLst>
      <p:ext uri="{BB962C8B-B14F-4D97-AF65-F5344CB8AC3E}">
        <p14:creationId xmlns:p14="http://schemas.microsoft.com/office/powerpoint/2010/main" val="2057377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Τίτλος και Κατακόρυφο κείμενο">
    <p:spTree>
      <p:nvGrpSpPr>
        <p:cNvPr id="1" name=""/>
        <p:cNvGrpSpPr/>
        <p:nvPr/>
      </p:nvGrpSpPr>
      <p:grpSpPr>
        <a:xfrm>
          <a:off x="0" y="0"/>
          <a:ext cx="0" cy="0"/>
          <a:chOff x="0" y="0"/>
          <a:chExt cx="0" cy="0"/>
        </a:xfrm>
      </p:grpSpPr>
      <p:sp>
        <p:nvSpPr>
          <p:cNvPr id="4" name="Vertical Text Placeholder 2"/>
          <p:cNvSpPr>
            <a:spLocks noGrp="1"/>
          </p:cNvSpPr>
          <p:nvPr>
            <p:ph type="body" orient="vert" idx="1"/>
          </p:nvPr>
        </p:nvSpPr>
        <p:spPr>
          <a:xfrm>
            <a:off x="1415480" y="1825625"/>
            <a:ext cx="9865096" cy="4351338"/>
          </a:xfrm>
        </p:spPr>
        <p:txBody>
          <a:bodyPr vert="eaVert"/>
          <a:lstStyle>
            <a:lvl1pPr marL="324000" indent="-324000">
              <a:defRPr sz="2800"/>
            </a:lvl1pPr>
            <a:lvl2pPr marL="648000" indent="-324000">
              <a:buFont typeface="Arial" pitchFamily="34" charset="0"/>
              <a:buChar char="•"/>
              <a:defRPr/>
            </a:lvl2pPr>
            <a:lvl3pPr marL="972000" indent="-324000">
              <a:buFont typeface="Arial" pitchFamily="34" charset="0"/>
              <a:buChar char="•"/>
              <a:defRPr sz="2000"/>
            </a:lvl3pPr>
            <a:lvl4pPr marL="1296000" indent="-324000">
              <a:buFont typeface="Arial" pitchFamily="34" charset="0"/>
              <a:buChar char="•"/>
              <a:defRPr/>
            </a:lvl4pPr>
            <a:lvl5pPr marL="1620000" indent="-324000">
              <a:buFont typeface="Arial" pitchFamily="34" charset="0"/>
              <a:buChar char="•"/>
              <a:defRPr/>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5" name="Title 1"/>
          <p:cNvSpPr>
            <a:spLocks noGrp="1"/>
          </p:cNvSpPr>
          <p:nvPr>
            <p:ph type="title"/>
          </p:nvPr>
        </p:nvSpPr>
        <p:spPr>
          <a:xfrm>
            <a:off x="1415480" y="365125"/>
            <a:ext cx="7527352" cy="1325563"/>
          </a:xfrm>
        </p:spPr>
        <p:txBody>
          <a:bodyPr/>
          <a:lstStyle>
            <a:lvl1pPr algn="l" rtl="0" eaLnBrk="1" fontAlgn="base" hangingPunct="1">
              <a:spcBef>
                <a:spcPct val="0"/>
              </a:spcBef>
              <a:spcAft>
                <a:spcPct val="0"/>
              </a:spcAft>
              <a:defRPr lang="en-US" sz="4800" b="1" dirty="0">
                <a:solidFill>
                  <a:srgbClr val="556DA9"/>
                </a:solidFill>
                <a:latin typeface="Arial" pitchFamily="34" charset="0"/>
              </a:defRPr>
            </a:lvl1pPr>
          </a:lstStyle>
          <a:p>
            <a:r>
              <a:rPr lang="el-GR" dirty="0"/>
              <a:t>Στυλ κύριου τίτλου</a:t>
            </a:r>
            <a:endParaRPr lang="en-US" dirty="0"/>
          </a:p>
        </p:txBody>
      </p:sp>
      <p:sp>
        <p:nvSpPr>
          <p:cNvPr id="6" name="Slide Number Placeholder 1"/>
          <p:cNvSpPr>
            <a:spLocks noGrp="1"/>
          </p:cNvSpPr>
          <p:nvPr>
            <p:ph type="sldNum" sz="quarter" idx="10"/>
          </p:nvPr>
        </p:nvSpPr>
        <p:spPr/>
        <p:txBody>
          <a:bodyPr/>
          <a:lstStyle>
            <a:lvl1pPr>
              <a:defRPr/>
            </a:lvl1pPr>
          </a:lstStyle>
          <a:p>
            <a:pPr>
              <a:defRPr/>
            </a:pPr>
            <a:fld id="{A0249582-D06A-4368-9C9F-682137577592}" type="slidenum">
              <a:rPr lang="el-GR"/>
              <a:pPr>
                <a:defRPr/>
              </a:pPr>
              <a:t>‹#›</a:t>
            </a:fld>
            <a:endParaRPr lang="el-GR"/>
          </a:p>
        </p:txBody>
      </p:sp>
    </p:spTree>
    <p:extLst>
      <p:ext uri="{BB962C8B-B14F-4D97-AF65-F5344CB8AC3E}">
        <p14:creationId xmlns:p14="http://schemas.microsoft.com/office/powerpoint/2010/main" val="3162387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Κατακόρυφος τίτλος και Κείμενο">
    <p:spTree>
      <p:nvGrpSpPr>
        <p:cNvPr id="1" name=""/>
        <p:cNvGrpSpPr/>
        <p:nvPr/>
      </p:nvGrpSpPr>
      <p:grpSpPr>
        <a:xfrm>
          <a:off x="0" y="0"/>
          <a:ext cx="0" cy="0"/>
          <a:chOff x="0" y="0"/>
          <a:chExt cx="0" cy="0"/>
        </a:xfrm>
      </p:grpSpPr>
      <p:sp>
        <p:nvSpPr>
          <p:cNvPr id="4" name="Vertical Text Placeholder 2"/>
          <p:cNvSpPr>
            <a:spLocks noGrp="1"/>
          </p:cNvSpPr>
          <p:nvPr>
            <p:ph type="body" orient="vert" idx="1"/>
          </p:nvPr>
        </p:nvSpPr>
        <p:spPr>
          <a:xfrm>
            <a:off x="1415480" y="1825625"/>
            <a:ext cx="7632848" cy="4351338"/>
          </a:xfrm>
        </p:spPr>
        <p:txBody>
          <a:bodyPr vert="eaVert"/>
          <a:lstStyle>
            <a:lvl1pPr marL="324000" indent="-324000">
              <a:defRPr sz="2800"/>
            </a:lvl1pPr>
            <a:lvl2pPr marL="648000" indent="-324000">
              <a:buFont typeface="Arial" pitchFamily="34" charset="0"/>
              <a:buChar char="•"/>
              <a:defRPr/>
            </a:lvl2pPr>
            <a:lvl3pPr marL="972000" indent="-324000">
              <a:buFont typeface="Arial" pitchFamily="34" charset="0"/>
              <a:buChar char="•"/>
              <a:defRPr sz="2000"/>
            </a:lvl3pPr>
            <a:lvl4pPr marL="1296000" indent="-324000">
              <a:buFont typeface="Arial" pitchFamily="34" charset="0"/>
              <a:buChar char="•"/>
              <a:defRPr/>
            </a:lvl4pPr>
            <a:lvl5pPr marL="1620000" indent="-324000">
              <a:buFont typeface="Arial" pitchFamily="34" charset="0"/>
              <a:buChar char="•"/>
              <a:defRPr/>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7" name="Vertical Title 1"/>
          <p:cNvSpPr>
            <a:spLocks noGrp="1"/>
          </p:cNvSpPr>
          <p:nvPr>
            <p:ph type="title" orient="vert"/>
          </p:nvPr>
        </p:nvSpPr>
        <p:spPr>
          <a:xfrm>
            <a:off x="9048328" y="1844823"/>
            <a:ext cx="2305472" cy="4332139"/>
          </a:xfrm>
        </p:spPr>
        <p:txBody>
          <a:bodyPr vert="eaVert"/>
          <a:lstStyle>
            <a:lvl1pPr>
              <a:defRPr sz="3600" b="1">
                <a:solidFill>
                  <a:srgbClr val="556DA9"/>
                </a:solidFill>
              </a:defRPr>
            </a:lvl1pPr>
          </a:lstStyle>
          <a:p>
            <a:r>
              <a:rPr lang="el-GR" dirty="0"/>
              <a:t>Στυλ κύριου τίτλου</a:t>
            </a:r>
            <a:endParaRPr lang="en-US" dirty="0"/>
          </a:p>
        </p:txBody>
      </p:sp>
      <p:sp>
        <p:nvSpPr>
          <p:cNvPr id="5" name="Slide Number Placeholder 1"/>
          <p:cNvSpPr>
            <a:spLocks noGrp="1"/>
          </p:cNvSpPr>
          <p:nvPr>
            <p:ph type="sldNum" sz="quarter" idx="10"/>
          </p:nvPr>
        </p:nvSpPr>
        <p:spPr/>
        <p:txBody>
          <a:bodyPr/>
          <a:lstStyle>
            <a:lvl1pPr>
              <a:defRPr/>
            </a:lvl1pPr>
          </a:lstStyle>
          <a:p>
            <a:pPr>
              <a:defRPr/>
            </a:pPr>
            <a:fld id="{F5D1326E-B620-44B2-A99C-90E924176F9A}" type="slidenum">
              <a:rPr lang="el-GR"/>
              <a:pPr>
                <a:defRPr/>
              </a:pPr>
              <a:t>‹#›</a:t>
            </a:fld>
            <a:endParaRPr lang="el-GR"/>
          </a:p>
        </p:txBody>
      </p:sp>
    </p:spTree>
    <p:extLst>
      <p:ext uri="{BB962C8B-B14F-4D97-AF65-F5344CB8AC3E}">
        <p14:creationId xmlns:p14="http://schemas.microsoft.com/office/powerpoint/2010/main" val="409633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Τίτλος και Περιεχόμενο">
    <p:spTree>
      <p:nvGrpSpPr>
        <p:cNvPr id="1" name=""/>
        <p:cNvGrpSpPr/>
        <p:nvPr/>
      </p:nvGrpSpPr>
      <p:grpSpPr>
        <a:xfrm>
          <a:off x="0" y="0"/>
          <a:ext cx="0" cy="0"/>
          <a:chOff x="0" y="0"/>
          <a:chExt cx="0" cy="0"/>
        </a:xfrm>
      </p:grpSpPr>
      <p:sp>
        <p:nvSpPr>
          <p:cNvPr id="3" name="Title 2"/>
          <p:cNvSpPr>
            <a:spLocks noGrp="1"/>
          </p:cNvSpPr>
          <p:nvPr>
            <p:ph type="title"/>
          </p:nvPr>
        </p:nvSpPr>
        <p:spPr>
          <a:xfrm>
            <a:off x="1343472" y="404664"/>
            <a:ext cx="7521480" cy="1325160"/>
          </a:xfrm>
        </p:spPr>
        <p:txBody>
          <a:bodyPr/>
          <a:lstStyle>
            <a:lvl1pPr algn="l" rtl="0" eaLnBrk="1" fontAlgn="base" hangingPunct="1">
              <a:spcBef>
                <a:spcPct val="0"/>
              </a:spcBef>
              <a:spcAft>
                <a:spcPct val="0"/>
              </a:spcAft>
              <a:defRPr lang="en-US" sz="4800" b="1" dirty="0">
                <a:solidFill>
                  <a:srgbClr val="556DA9"/>
                </a:solidFill>
                <a:latin typeface="Arial" pitchFamily="34" charset="0"/>
              </a:defRPr>
            </a:lvl1pPr>
          </a:lstStyle>
          <a:p>
            <a:r>
              <a:rPr lang="el-GR" dirty="0"/>
              <a:t>Στυλ κύριου τίτλου</a:t>
            </a:r>
            <a:endParaRPr lang="en-US" dirty="0"/>
          </a:p>
        </p:txBody>
      </p:sp>
      <p:sp>
        <p:nvSpPr>
          <p:cNvPr id="9" name="Content Placeholder 8"/>
          <p:cNvSpPr>
            <a:spLocks noGrp="1"/>
          </p:cNvSpPr>
          <p:nvPr>
            <p:ph sz="quarter" idx="12"/>
          </p:nvPr>
        </p:nvSpPr>
        <p:spPr>
          <a:xfrm>
            <a:off x="1343472" y="1988840"/>
            <a:ext cx="10009188" cy="4249737"/>
          </a:xfrm>
        </p:spPr>
        <p:txBody>
          <a:bodyPr/>
          <a:lstStyle>
            <a:lvl1pPr marL="324000" indent="-324000">
              <a:defRPr sz="2800"/>
            </a:lvl1pPr>
            <a:lvl2pPr marL="648000" indent="-324000">
              <a:buFont typeface="Arial" pitchFamily="34" charset="0"/>
              <a:buChar char="•"/>
              <a:defRPr/>
            </a:lvl2pPr>
            <a:lvl3pPr marL="972000" indent="-324000">
              <a:buFont typeface="Arial" pitchFamily="34" charset="0"/>
              <a:buChar char="•"/>
              <a:defRPr sz="2000"/>
            </a:lvl3pPr>
            <a:lvl4pPr marL="1296000" indent="-324000">
              <a:buFont typeface="Arial" pitchFamily="34" charset="0"/>
              <a:buChar char="•"/>
              <a:defRPr/>
            </a:lvl4pPr>
            <a:lvl5pPr marL="1620000" indent="-324000">
              <a:buFont typeface="Arial" pitchFamily="34" charset="0"/>
              <a:buChar char="•"/>
              <a:defRPr sz="1600"/>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l-GR" dirty="0"/>
          </a:p>
        </p:txBody>
      </p:sp>
      <p:sp>
        <p:nvSpPr>
          <p:cNvPr id="4" name="Slide Number Placeholder 1"/>
          <p:cNvSpPr>
            <a:spLocks noGrp="1"/>
          </p:cNvSpPr>
          <p:nvPr>
            <p:ph type="sldNum" sz="quarter" idx="13"/>
          </p:nvPr>
        </p:nvSpPr>
        <p:spPr/>
        <p:txBody>
          <a:bodyPr/>
          <a:lstStyle>
            <a:lvl1pPr>
              <a:defRPr/>
            </a:lvl1pPr>
          </a:lstStyle>
          <a:p>
            <a:pPr>
              <a:defRPr/>
            </a:pPr>
            <a:fld id="{067A270A-E653-4AD2-9076-9115A24AE536}" type="slidenum">
              <a:rPr lang="el-GR"/>
              <a:pPr>
                <a:defRPr/>
              </a:pPr>
              <a:t>‹#›</a:t>
            </a:fld>
            <a:endParaRPr lang="el-GR"/>
          </a:p>
        </p:txBody>
      </p:sp>
    </p:spTree>
    <p:extLst>
      <p:ext uri="{BB962C8B-B14F-4D97-AF65-F5344CB8AC3E}">
        <p14:creationId xmlns:p14="http://schemas.microsoft.com/office/powerpoint/2010/main" val="425414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Κεφαλίδα ενότητας">
    <p:spTree>
      <p:nvGrpSpPr>
        <p:cNvPr id="1" name=""/>
        <p:cNvGrpSpPr/>
        <p:nvPr/>
      </p:nvGrpSpPr>
      <p:grpSpPr>
        <a:xfrm>
          <a:off x="0" y="0"/>
          <a:ext cx="0" cy="0"/>
          <a:chOff x="0" y="0"/>
          <a:chExt cx="0" cy="0"/>
        </a:xfrm>
      </p:grpSpPr>
      <p:sp>
        <p:nvSpPr>
          <p:cNvPr id="6" name="Title 1"/>
          <p:cNvSpPr>
            <a:spLocks noGrp="1"/>
          </p:cNvSpPr>
          <p:nvPr>
            <p:ph type="title"/>
          </p:nvPr>
        </p:nvSpPr>
        <p:spPr>
          <a:xfrm>
            <a:off x="1343472" y="1709738"/>
            <a:ext cx="10003978" cy="2852737"/>
          </a:xfrm>
        </p:spPr>
        <p:txBody>
          <a:bodyPr anchor="b"/>
          <a:lstStyle>
            <a:lvl1pPr>
              <a:defRPr sz="6000" b="1">
                <a:solidFill>
                  <a:srgbClr val="556DA9"/>
                </a:solidFill>
              </a:defRPr>
            </a:lvl1pPr>
          </a:lstStyle>
          <a:p>
            <a:r>
              <a:rPr lang="el-GR" dirty="0"/>
              <a:t>Στυλ κύριου τίτλου</a:t>
            </a:r>
            <a:endParaRPr lang="en-US" dirty="0"/>
          </a:p>
        </p:txBody>
      </p:sp>
      <p:sp>
        <p:nvSpPr>
          <p:cNvPr id="7" name="Text Placeholder 2"/>
          <p:cNvSpPr>
            <a:spLocks noGrp="1"/>
          </p:cNvSpPr>
          <p:nvPr>
            <p:ph type="body" idx="1"/>
          </p:nvPr>
        </p:nvSpPr>
        <p:spPr>
          <a:xfrm>
            <a:off x="1343472" y="4589463"/>
            <a:ext cx="1000397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υποδείγματος κειμένου</a:t>
            </a:r>
          </a:p>
        </p:txBody>
      </p:sp>
      <p:sp>
        <p:nvSpPr>
          <p:cNvPr id="4" name="Slide Number Placeholder 1"/>
          <p:cNvSpPr>
            <a:spLocks noGrp="1"/>
          </p:cNvSpPr>
          <p:nvPr>
            <p:ph type="sldNum" sz="quarter" idx="10"/>
          </p:nvPr>
        </p:nvSpPr>
        <p:spPr/>
        <p:txBody>
          <a:bodyPr/>
          <a:lstStyle>
            <a:lvl1pPr>
              <a:defRPr/>
            </a:lvl1pPr>
          </a:lstStyle>
          <a:p>
            <a:pPr>
              <a:defRPr/>
            </a:pPr>
            <a:fld id="{0B13054C-0ECE-4771-A30E-5D463CABA6B7}" type="slidenum">
              <a:rPr lang="el-GR"/>
              <a:pPr>
                <a:defRPr/>
              </a:pPr>
              <a:t>‹#›</a:t>
            </a:fld>
            <a:endParaRPr lang="el-GR"/>
          </a:p>
        </p:txBody>
      </p:sp>
    </p:spTree>
    <p:extLst>
      <p:ext uri="{BB962C8B-B14F-4D97-AF65-F5344CB8AC3E}">
        <p14:creationId xmlns:p14="http://schemas.microsoft.com/office/powerpoint/2010/main" val="4269756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Δύο περιεχόμενα">
    <p:spTree>
      <p:nvGrpSpPr>
        <p:cNvPr id="1" name=""/>
        <p:cNvGrpSpPr/>
        <p:nvPr/>
      </p:nvGrpSpPr>
      <p:grpSpPr>
        <a:xfrm>
          <a:off x="0" y="0"/>
          <a:ext cx="0" cy="0"/>
          <a:chOff x="0" y="0"/>
          <a:chExt cx="0" cy="0"/>
        </a:xfrm>
      </p:grpSpPr>
      <p:sp>
        <p:nvSpPr>
          <p:cNvPr id="4" name="Title 1"/>
          <p:cNvSpPr>
            <a:spLocks noGrp="1"/>
          </p:cNvSpPr>
          <p:nvPr>
            <p:ph type="title"/>
          </p:nvPr>
        </p:nvSpPr>
        <p:spPr>
          <a:xfrm>
            <a:off x="1415480" y="365125"/>
            <a:ext cx="7527352" cy="1325563"/>
          </a:xfrm>
        </p:spPr>
        <p:txBody>
          <a:bodyPr/>
          <a:lstStyle>
            <a:lvl1pPr algn="l" rtl="0" eaLnBrk="1" fontAlgn="base" hangingPunct="1">
              <a:spcBef>
                <a:spcPct val="0"/>
              </a:spcBef>
              <a:spcAft>
                <a:spcPct val="0"/>
              </a:spcAft>
              <a:defRPr lang="en-US" sz="4800" b="1" dirty="0">
                <a:solidFill>
                  <a:srgbClr val="556DA9"/>
                </a:solidFill>
                <a:latin typeface="Arial" pitchFamily="34" charset="0"/>
              </a:defRPr>
            </a:lvl1pPr>
          </a:lstStyle>
          <a:p>
            <a:r>
              <a:rPr lang="el-GR" dirty="0"/>
              <a:t>Στυλ κύριου τίτλου</a:t>
            </a:r>
            <a:endParaRPr lang="en-US" dirty="0"/>
          </a:p>
        </p:txBody>
      </p:sp>
      <p:sp>
        <p:nvSpPr>
          <p:cNvPr id="16" name="Content Placeholder 15"/>
          <p:cNvSpPr>
            <a:spLocks noGrp="1"/>
          </p:cNvSpPr>
          <p:nvPr>
            <p:ph sz="quarter" idx="11"/>
          </p:nvPr>
        </p:nvSpPr>
        <p:spPr>
          <a:xfrm>
            <a:off x="1415480" y="1844824"/>
            <a:ext cx="4752528" cy="4320000"/>
          </a:xfrm>
        </p:spPr>
        <p:txBody>
          <a:bodyPr/>
          <a:lstStyle>
            <a:lvl1pPr marL="324000" indent="-324000">
              <a:defRPr sz="2800"/>
            </a:lvl1pPr>
            <a:lvl2pPr marL="648000" indent="-324000">
              <a:buFont typeface="Arial" pitchFamily="34" charset="0"/>
              <a:buChar char="•"/>
              <a:defRPr/>
            </a:lvl2pPr>
            <a:lvl3pPr marL="972000" indent="-324000">
              <a:buFont typeface="Arial" pitchFamily="34" charset="0"/>
              <a:buChar char="•"/>
              <a:defRPr sz="2000"/>
            </a:lvl3pPr>
            <a:lvl4pPr marL="1296000" indent="-324000">
              <a:buFont typeface="Arial" pitchFamily="34" charset="0"/>
              <a:buChar char="•"/>
              <a:defRPr/>
            </a:lvl4pPr>
            <a:lvl5pPr marL="1620000" indent="-324000">
              <a:buFont typeface="Arial" pitchFamily="34" charset="0"/>
              <a:buChar char="•"/>
              <a:defRPr sz="1600"/>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l-GR" dirty="0"/>
          </a:p>
        </p:txBody>
      </p:sp>
      <p:sp>
        <p:nvSpPr>
          <p:cNvPr id="19" name="Content Placeholder 18"/>
          <p:cNvSpPr>
            <a:spLocks noGrp="1"/>
          </p:cNvSpPr>
          <p:nvPr>
            <p:ph sz="quarter" idx="12"/>
          </p:nvPr>
        </p:nvSpPr>
        <p:spPr>
          <a:xfrm>
            <a:off x="6527519" y="1844824"/>
            <a:ext cx="4753057" cy="4320629"/>
          </a:xfrm>
        </p:spPr>
        <p:txBody>
          <a:bodyPr/>
          <a:lstStyle>
            <a:lvl1pPr marL="324000" indent="-324000">
              <a:defRPr sz="2800"/>
            </a:lvl1pPr>
            <a:lvl2pPr marL="648000" indent="-324000">
              <a:buFont typeface="Arial" pitchFamily="34" charset="0"/>
              <a:buChar char="•"/>
              <a:defRPr/>
            </a:lvl2pPr>
            <a:lvl3pPr marL="972000" indent="-324000">
              <a:buFont typeface="Arial" pitchFamily="34" charset="0"/>
              <a:buChar char="•"/>
              <a:defRPr sz="2000"/>
            </a:lvl3pPr>
            <a:lvl4pPr marL="1296000" indent="-324000">
              <a:buFont typeface="Arial" pitchFamily="34" charset="0"/>
              <a:buChar char="•"/>
              <a:defRPr/>
            </a:lvl4pPr>
            <a:lvl5pPr marL="1620000" indent="-324000">
              <a:buFont typeface="Arial" pitchFamily="34" charset="0"/>
              <a:buChar char="•"/>
              <a:defRPr sz="1600"/>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l-GR" dirty="0"/>
          </a:p>
        </p:txBody>
      </p:sp>
      <p:sp>
        <p:nvSpPr>
          <p:cNvPr id="5" name="Slide Number Placeholder 1"/>
          <p:cNvSpPr>
            <a:spLocks noGrp="1"/>
          </p:cNvSpPr>
          <p:nvPr>
            <p:ph type="sldNum" sz="quarter" idx="13"/>
          </p:nvPr>
        </p:nvSpPr>
        <p:spPr/>
        <p:txBody>
          <a:bodyPr/>
          <a:lstStyle>
            <a:lvl1pPr>
              <a:defRPr/>
            </a:lvl1pPr>
          </a:lstStyle>
          <a:p>
            <a:pPr>
              <a:defRPr/>
            </a:pPr>
            <a:fld id="{4F699972-E22E-4654-8B8C-AF9E2CB93B5A}" type="slidenum">
              <a:rPr lang="el-GR"/>
              <a:pPr>
                <a:defRPr/>
              </a:pPr>
              <a:t>‹#›</a:t>
            </a:fld>
            <a:endParaRPr lang="el-GR"/>
          </a:p>
        </p:txBody>
      </p:sp>
    </p:spTree>
    <p:extLst>
      <p:ext uri="{BB962C8B-B14F-4D97-AF65-F5344CB8AC3E}">
        <p14:creationId xmlns:p14="http://schemas.microsoft.com/office/powerpoint/2010/main" val="31605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Σύγκριση">
    <p:spTree>
      <p:nvGrpSpPr>
        <p:cNvPr id="1" name=""/>
        <p:cNvGrpSpPr/>
        <p:nvPr/>
      </p:nvGrpSpPr>
      <p:grpSpPr>
        <a:xfrm>
          <a:off x="0" y="0"/>
          <a:ext cx="0" cy="0"/>
          <a:chOff x="0" y="0"/>
          <a:chExt cx="0" cy="0"/>
        </a:xfrm>
      </p:grpSpPr>
      <p:sp>
        <p:nvSpPr>
          <p:cNvPr id="4" name="Title 1"/>
          <p:cNvSpPr>
            <a:spLocks noGrp="1"/>
          </p:cNvSpPr>
          <p:nvPr>
            <p:ph type="title"/>
          </p:nvPr>
        </p:nvSpPr>
        <p:spPr>
          <a:xfrm>
            <a:off x="1415480" y="365125"/>
            <a:ext cx="7527352" cy="1325563"/>
          </a:xfrm>
        </p:spPr>
        <p:txBody>
          <a:bodyPr/>
          <a:lstStyle>
            <a:lvl1pPr algn="l" rtl="0" eaLnBrk="1" fontAlgn="base" hangingPunct="1">
              <a:spcBef>
                <a:spcPct val="0"/>
              </a:spcBef>
              <a:spcAft>
                <a:spcPct val="0"/>
              </a:spcAft>
              <a:defRPr lang="en-US" sz="4800" b="1" dirty="0">
                <a:solidFill>
                  <a:srgbClr val="556DA9"/>
                </a:solidFill>
                <a:latin typeface="Arial" pitchFamily="34" charset="0"/>
              </a:defRPr>
            </a:lvl1pPr>
          </a:lstStyle>
          <a:p>
            <a:r>
              <a:rPr lang="el-GR" dirty="0"/>
              <a:t>Στυλ κύριου τίτλου</a:t>
            </a:r>
            <a:endParaRPr lang="en-US" dirty="0"/>
          </a:p>
        </p:txBody>
      </p:sp>
      <p:sp>
        <p:nvSpPr>
          <p:cNvPr id="16" name="Content Placeholder 15"/>
          <p:cNvSpPr>
            <a:spLocks noGrp="1"/>
          </p:cNvSpPr>
          <p:nvPr>
            <p:ph sz="quarter" idx="11"/>
          </p:nvPr>
        </p:nvSpPr>
        <p:spPr>
          <a:xfrm>
            <a:off x="1415480" y="2564755"/>
            <a:ext cx="4752000" cy="3672000"/>
          </a:xfrm>
        </p:spPr>
        <p:txBody>
          <a:bodyPr/>
          <a:lstStyle>
            <a:lvl1pPr marL="324000" indent="-324000">
              <a:defRPr sz="2800"/>
            </a:lvl1pPr>
            <a:lvl2pPr marL="648000" indent="-324000">
              <a:buFont typeface="Arial" pitchFamily="34" charset="0"/>
              <a:buChar char="•"/>
              <a:defRPr/>
            </a:lvl2pPr>
            <a:lvl3pPr marL="972000" indent="-324000">
              <a:buFont typeface="Arial" pitchFamily="34" charset="0"/>
              <a:buChar char="•"/>
              <a:defRPr sz="2000"/>
            </a:lvl3pPr>
            <a:lvl4pPr marL="1296000" indent="-324000">
              <a:buFont typeface="Arial" pitchFamily="34" charset="0"/>
              <a:buChar char="•"/>
              <a:defRPr/>
            </a:lvl4pPr>
            <a:lvl5pPr marL="1620000" indent="-324000">
              <a:buFont typeface="Arial" pitchFamily="34" charset="0"/>
              <a:buChar char="•"/>
              <a:defRPr sz="1600"/>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l-GR" dirty="0"/>
          </a:p>
        </p:txBody>
      </p:sp>
      <p:sp>
        <p:nvSpPr>
          <p:cNvPr id="19" name="Content Placeholder 18"/>
          <p:cNvSpPr>
            <a:spLocks noGrp="1"/>
          </p:cNvSpPr>
          <p:nvPr>
            <p:ph sz="quarter" idx="12"/>
          </p:nvPr>
        </p:nvSpPr>
        <p:spPr>
          <a:xfrm>
            <a:off x="6528575" y="2564755"/>
            <a:ext cx="4752000" cy="3672557"/>
          </a:xfrm>
        </p:spPr>
        <p:txBody>
          <a:bodyPr/>
          <a:lstStyle>
            <a:lvl1pPr marL="324000" indent="-324000">
              <a:defRPr sz="2800"/>
            </a:lvl1pPr>
            <a:lvl2pPr marL="648000" indent="-324000">
              <a:buFont typeface="Arial" pitchFamily="34" charset="0"/>
              <a:buChar char="•"/>
              <a:defRPr/>
            </a:lvl2pPr>
            <a:lvl3pPr marL="972000" indent="-324000">
              <a:buFont typeface="Arial" pitchFamily="34" charset="0"/>
              <a:buChar char="•"/>
              <a:defRPr sz="2000"/>
            </a:lvl3pPr>
            <a:lvl4pPr marL="1296000" indent="-324000">
              <a:buFont typeface="Arial" pitchFamily="34" charset="0"/>
              <a:buChar char="•"/>
              <a:defRPr/>
            </a:lvl4pPr>
            <a:lvl5pPr marL="1620000" indent="-324000">
              <a:buFont typeface="Arial" pitchFamily="34" charset="0"/>
              <a:buChar char="•"/>
              <a:defRPr sz="1600"/>
            </a:lvl5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l-GR" dirty="0"/>
          </a:p>
        </p:txBody>
      </p:sp>
      <p:sp>
        <p:nvSpPr>
          <p:cNvPr id="6" name="Text Placeholder 2"/>
          <p:cNvSpPr>
            <a:spLocks noGrp="1"/>
          </p:cNvSpPr>
          <p:nvPr>
            <p:ph type="body" idx="1"/>
          </p:nvPr>
        </p:nvSpPr>
        <p:spPr>
          <a:xfrm>
            <a:off x="1415479" y="1753022"/>
            <a:ext cx="4752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υποδείγματος κειμένου</a:t>
            </a:r>
          </a:p>
        </p:txBody>
      </p:sp>
      <p:sp>
        <p:nvSpPr>
          <p:cNvPr id="7" name="Text Placeholder 4"/>
          <p:cNvSpPr>
            <a:spLocks noGrp="1"/>
          </p:cNvSpPr>
          <p:nvPr>
            <p:ph type="body" sz="quarter" idx="3"/>
          </p:nvPr>
        </p:nvSpPr>
        <p:spPr>
          <a:xfrm>
            <a:off x="6528576" y="1753022"/>
            <a:ext cx="4752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υποδείγματος κειμένου</a:t>
            </a:r>
          </a:p>
        </p:txBody>
      </p:sp>
      <p:sp>
        <p:nvSpPr>
          <p:cNvPr id="8" name="Slide Number Placeholder 1"/>
          <p:cNvSpPr>
            <a:spLocks noGrp="1"/>
          </p:cNvSpPr>
          <p:nvPr>
            <p:ph type="sldNum" sz="quarter" idx="13"/>
          </p:nvPr>
        </p:nvSpPr>
        <p:spPr/>
        <p:txBody>
          <a:bodyPr/>
          <a:lstStyle>
            <a:lvl1pPr>
              <a:defRPr/>
            </a:lvl1pPr>
          </a:lstStyle>
          <a:p>
            <a:pPr>
              <a:defRPr/>
            </a:pPr>
            <a:fld id="{1519840A-DF05-4057-84CA-7EFE2A1ADCF2}" type="slidenum">
              <a:rPr lang="el-GR"/>
              <a:pPr>
                <a:defRPr/>
              </a:pPr>
              <a:t>‹#›</a:t>
            </a:fld>
            <a:endParaRPr lang="el-GR"/>
          </a:p>
        </p:txBody>
      </p:sp>
    </p:spTree>
    <p:extLst>
      <p:ext uri="{BB962C8B-B14F-4D97-AF65-F5344CB8AC3E}">
        <p14:creationId xmlns:p14="http://schemas.microsoft.com/office/powerpoint/2010/main" val="2926429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Μόνο τίτλος">
    <p:spTree>
      <p:nvGrpSpPr>
        <p:cNvPr id="1" name=""/>
        <p:cNvGrpSpPr/>
        <p:nvPr/>
      </p:nvGrpSpPr>
      <p:grpSpPr>
        <a:xfrm>
          <a:off x="0" y="0"/>
          <a:ext cx="0" cy="0"/>
          <a:chOff x="0" y="0"/>
          <a:chExt cx="0" cy="0"/>
        </a:xfrm>
      </p:grpSpPr>
      <p:sp>
        <p:nvSpPr>
          <p:cNvPr id="4" name="Title 1"/>
          <p:cNvSpPr>
            <a:spLocks noGrp="1"/>
          </p:cNvSpPr>
          <p:nvPr>
            <p:ph type="title"/>
          </p:nvPr>
        </p:nvSpPr>
        <p:spPr>
          <a:xfrm>
            <a:off x="1415480" y="365125"/>
            <a:ext cx="7527352" cy="1325563"/>
          </a:xfrm>
        </p:spPr>
        <p:txBody>
          <a:bodyPr/>
          <a:lstStyle>
            <a:lvl1pPr algn="ctr" rtl="0" eaLnBrk="1" fontAlgn="base" hangingPunct="1">
              <a:spcBef>
                <a:spcPct val="0"/>
              </a:spcBef>
              <a:spcAft>
                <a:spcPct val="0"/>
              </a:spcAft>
              <a:defRPr lang="en-US" sz="4800" b="1" dirty="0">
                <a:solidFill>
                  <a:srgbClr val="556DA9"/>
                </a:solidFill>
                <a:latin typeface="Arial" pitchFamily="34" charset="0"/>
              </a:defRPr>
            </a:lvl1pPr>
          </a:lstStyle>
          <a:p>
            <a:r>
              <a:rPr lang="el-GR" dirty="0"/>
              <a:t>Στυλ κύριου τίτλου</a:t>
            </a:r>
            <a:endParaRPr lang="en-US" dirty="0"/>
          </a:p>
        </p:txBody>
      </p:sp>
      <p:sp>
        <p:nvSpPr>
          <p:cNvPr id="3" name="Slide Number Placeholder 1"/>
          <p:cNvSpPr>
            <a:spLocks noGrp="1"/>
          </p:cNvSpPr>
          <p:nvPr>
            <p:ph type="sldNum" sz="quarter" idx="10"/>
          </p:nvPr>
        </p:nvSpPr>
        <p:spPr/>
        <p:txBody>
          <a:bodyPr/>
          <a:lstStyle>
            <a:lvl1pPr>
              <a:defRPr/>
            </a:lvl1pPr>
          </a:lstStyle>
          <a:p>
            <a:pPr>
              <a:defRPr/>
            </a:pPr>
            <a:fld id="{2AC0C609-90B0-4BB8-8EC5-0EA5637212F7}" type="slidenum">
              <a:rPr lang="el-GR"/>
              <a:pPr>
                <a:defRPr/>
              </a:pPr>
              <a:t>‹#›</a:t>
            </a:fld>
            <a:endParaRPr lang="el-GR"/>
          </a:p>
        </p:txBody>
      </p:sp>
    </p:spTree>
    <p:extLst>
      <p:ext uri="{BB962C8B-B14F-4D97-AF65-F5344CB8AC3E}">
        <p14:creationId xmlns:p14="http://schemas.microsoft.com/office/powerpoint/2010/main" val="3322080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Κενή">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fld id="{8064B732-CE0D-4255-9EFB-42126B249451}" type="slidenum">
              <a:rPr lang="el-GR"/>
              <a:pPr>
                <a:defRPr/>
              </a:pPr>
              <a:t>‹#›</a:t>
            </a:fld>
            <a:endParaRPr lang="el-GR"/>
          </a:p>
        </p:txBody>
      </p:sp>
    </p:spTree>
    <p:extLst>
      <p:ext uri="{BB962C8B-B14F-4D97-AF65-F5344CB8AC3E}">
        <p14:creationId xmlns:p14="http://schemas.microsoft.com/office/powerpoint/2010/main" val="341766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Περιεχόμενο με λεζάντα">
    <p:spTree>
      <p:nvGrpSpPr>
        <p:cNvPr id="1" name=""/>
        <p:cNvGrpSpPr/>
        <p:nvPr/>
      </p:nvGrpSpPr>
      <p:grpSpPr>
        <a:xfrm>
          <a:off x="0" y="0"/>
          <a:ext cx="0" cy="0"/>
          <a:chOff x="0" y="0"/>
          <a:chExt cx="0" cy="0"/>
        </a:xfrm>
      </p:grpSpPr>
      <p:sp>
        <p:nvSpPr>
          <p:cNvPr id="4" name="Title 1"/>
          <p:cNvSpPr txBox="1">
            <a:spLocks/>
          </p:cNvSpPr>
          <p:nvPr/>
        </p:nvSpPr>
        <p:spPr>
          <a:xfrm>
            <a:off x="1371600" y="457200"/>
            <a:ext cx="3932238" cy="1600200"/>
          </a:xfrm>
          <a:prstGeom prst="rect">
            <a:avLst/>
          </a:prstGeom>
        </p:spPr>
        <p:txBody>
          <a:bodyPr anchor="b"/>
          <a:lstStyle>
            <a:lvl1pPr>
              <a:defRPr sz="3200">
                <a:solidFill>
                  <a:schemeClr val="tx2">
                    <a:lumMod val="50000"/>
                  </a:schemeClr>
                </a:solidFill>
              </a:defRPr>
            </a:lvl1pPr>
          </a:lstStyle>
          <a:p>
            <a:pPr algn="l" rtl="0" eaLnBrk="1" fontAlgn="base" hangingPunct="1">
              <a:spcBef>
                <a:spcPct val="0"/>
              </a:spcBef>
              <a:spcAft>
                <a:spcPct val="0"/>
              </a:spcAft>
              <a:defRPr/>
            </a:pPr>
            <a:r>
              <a:rPr lang="en-US" sz="4000" b="1" dirty="0">
                <a:solidFill>
                  <a:srgbClr val="556DA9"/>
                </a:solidFill>
                <a:latin typeface="Arial" pitchFamily="34" charset="0"/>
              </a:rPr>
              <a:t>Click to edit Master title style</a:t>
            </a:r>
          </a:p>
        </p:txBody>
      </p:sp>
      <p:sp>
        <p:nvSpPr>
          <p:cNvPr id="5" name="Content Placeholder 2"/>
          <p:cNvSpPr>
            <a:spLocks noGrp="1"/>
          </p:cNvSpPr>
          <p:nvPr>
            <p:ph idx="1"/>
          </p:nvPr>
        </p:nvSpPr>
        <p:spPr>
          <a:xfrm>
            <a:off x="5519936" y="987425"/>
            <a:ext cx="5835452" cy="4889847"/>
          </a:xfrm>
        </p:spPr>
        <p:txBody>
          <a:bodyPr/>
          <a:lstStyle>
            <a:lvl1pPr marL="324000" indent="-324000">
              <a:defRPr sz="2800"/>
            </a:lvl1pPr>
            <a:lvl2pPr marL="648000" indent="-324000">
              <a:buFont typeface="Arial" pitchFamily="34" charset="0"/>
              <a:buChar char="•"/>
              <a:defRPr sz="2400"/>
            </a:lvl2pPr>
            <a:lvl3pPr marL="972000" indent="-324000">
              <a:buFont typeface="Arial" pitchFamily="34" charset="0"/>
              <a:buChar char="•"/>
              <a:defRPr sz="2000"/>
            </a:lvl3pPr>
            <a:lvl4pPr marL="1296000" indent="-324000">
              <a:buFont typeface="Arial" pitchFamily="34" charset="0"/>
              <a:buChar char="•"/>
              <a:defRPr sz="1800"/>
            </a:lvl4pPr>
            <a:lvl5pPr marL="1620000" indent="-324000">
              <a:buFont typeface="Arial" pitchFamily="34" charset="0"/>
              <a:buChar char="•"/>
              <a:defRPr sz="1600"/>
            </a:lvl5pPr>
            <a:lvl6pPr>
              <a:defRPr sz="2000"/>
            </a:lvl6pPr>
            <a:lvl7pPr>
              <a:defRPr sz="2000"/>
            </a:lvl7pPr>
            <a:lvl8pPr>
              <a:defRPr sz="2000"/>
            </a:lvl8pPr>
            <a:lvl9pPr>
              <a:defRPr sz="2000"/>
            </a:lvl9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endParaRPr lang="en-US" dirty="0"/>
          </a:p>
        </p:txBody>
      </p:sp>
      <p:sp>
        <p:nvSpPr>
          <p:cNvPr id="6" name="Text Placeholder 3"/>
          <p:cNvSpPr>
            <a:spLocks noGrp="1"/>
          </p:cNvSpPr>
          <p:nvPr>
            <p:ph type="body" sz="half" idx="2"/>
          </p:nvPr>
        </p:nvSpPr>
        <p:spPr>
          <a:xfrm>
            <a:off x="1371675" y="2057400"/>
            <a:ext cx="3932237" cy="3811588"/>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υποδείγματος κειμένου</a:t>
            </a:r>
          </a:p>
        </p:txBody>
      </p:sp>
      <p:sp>
        <p:nvSpPr>
          <p:cNvPr id="7" name="Slide Number Placeholder 1"/>
          <p:cNvSpPr>
            <a:spLocks noGrp="1"/>
          </p:cNvSpPr>
          <p:nvPr>
            <p:ph type="sldNum" sz="quarter" idx="10"/>
          </p:nvPr>
        </p:nvSpPr>
        <p:spPr/>
        <p:txBody>
          <a:bodyPr/>
          <a:lstStyle>
            <a:lvl1pPr>
              <a:defRPr/>
            </a:lvl1pPr>
          </a:lstStyle>
          <a:p>
            <a:pPr>
              <a:defRPr/>
            </a:pPr>
            <a:fld id="{FE4D0BBF-25F7-456D-9C3C-8DFCBD81A490}" type="slidenum">
              <a:rPr lang="el-GR"/>
              <a:pPr>
                <a:defRPr/>
              </a:pPr>
              <a:t>‹#›</a:t>
            </a:fld>
            <a:endParaRPr lang="el-GR"/>
          </a:p>
        </p:txBody>
      </p:sp>
    </p:spTree>
    <p:extLst>
      <p:ext uri="{BB962C8B-B14F-4D97-AF65-F5344CB8AC3E}">
        <p14:creationId xmlns:p14="http://schemas.microsoft.com/office/powerpoint/2010/main" val="214963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Εικόνα με λεζάντα">
    <p:spTree>
      <p:nvGrpSpPr>
        <p:cNvPr id="1" name=""/>
        <p:cNvGrpSpPr/>
        <p:nvPr/>
      </p:nvGrpSpPr>
      <p:grpSpPr>
        <a:xfrm>
          <a:off x="0" y="0"/>
          <a:ext cx="0" cy="0"/>
          <a:chOff x="0" y="0"/>
          <a:chExt cx="0" cy="0"/>
        </a:xfrm>
      </p:grpSpPr>
      <p:sp>
        <p:nvSpPr>
          <p:cNvPr id="4" name="Title 1"/>
          <p:cNvSpPr txBox="1">
            <a:spLocks/>
          </p:cNvSpPr>
          <p:nvPr/>
        </p:nvSpPr>
        <p:spPr>
          <a:xfrm>
            <a:off x="1371600" y="457200"/>
            <a:ext cx="3932238" cy="1600200"/>
          </a:xfrm>
          <a:prstGeom prst="rect">
            <a:avLst/>
          </a:prstGeom>
        </p:spPr>
        <p:txBody>
          <a:bodyPr anchor="b"/>
          <a:lstStyle>
            <a:lvl1pPr>
              <a:defRPr sz="3200">
                <a:solidFill>
                  <a:schemeClr val="tx2">
                    <a:lumMod val="50000"/>
                  </a:schemeClr>
                </a:solidFill>
              </a:defRPr>
            </a:lvl1pPr>
          </a:lstStyle>
          <a:p>
            <a:pPr algn="l" rtl="0" eaLnBrk="1" fontAlgn="base" hangingPunct="1">
              <a:spcBef>
                <a:spcPct val="0"/>
              </a:spcBef>
              <a:spcAft>
                <a:spcPct val="0"/>
              </a:spcAft>
              <a:defRPr/>
            </a:pPr>
            <a:r>
              <a:rPr lang="en-US" sz="4000" b="1" kern="1200" dirty="0">
                <a:solidFill>
                  <a:srgbClr val="556DA9"/>
                </a:solidFill>
                <a:latin typeface="Arial" pitchFamily="34" charset="0"/>
                <a:ea typeface="+mn-ea"/>
                <a:cs typeface="Arial" pitchFamily="34" charset="0"/>
              </a:rPr>
              <a:t>Click to edit Master title style</a:t>
            </a:r>
          </a:p>
        </p:txBody>
      </p:sp>
      <p:sp>
        <p:nvSpPr>
          <p:cNvPr id="6" name="Text Placeholder 3"/>
          <p:cNvSpPr>
            <a:spLocks noGrp="1"/>
          </p:cNvSpPr>
          <p:nvPr>
            <p:ph type="body" sz="half" idx="2"/>
          </p:nvPr>
        </p:nvSpPr>
        <p:spPr>
          <a:xfrm>
            <a:off x="1371675" y="2057400"/>
            <a:ext cx="3932237" cy="3811588"/>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υποδείγματος κειμένου</a:t>
            </a:r>
          </a:p>
        </p:txBody>
      </p:sp>
      <p:sp>
        <p:nvSpPr>
          <p:cNvPr id="7" name="Picture Placeholder 2"/>
          <p:cNvSpPr>
            <a:spLocks noGrp="1"/>
          </p:cNvSpPr>
          <p:nvPr>
            <p:ph type="pic" idx="1"/>
          </p:nvPr>
        </p:nvSpPr>
        <p:spPr>
          <a:xfrm>
            <a:off x="5540424" y="1003647"/>
            <a:ext cx="581216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l-GR" noProof="0"/>
              <a:t>Κάντε κλικ στο εικονίδιο για να προσθέσετε μια εικόνα</a:t>
            </a:r>
            <a:endParaRPr lang="en-US" noProof="0"/>
          </a:p>
        </p:txBody>
      </p:sp>
      <p:sp>
        <p:nvSpPr>
          <p:cNvPr id="5" name="Slide Number Placeholder 1"/>
          <p:cNvSpPr>
            <a:spLocks noGrp="1"/>
          </p:cNvSpPr>
          <p:nvPr>
            <p:ph type="sldNum" sz="quarter" idx="10"/>
          </p:nvPr>
        </p:nvSpPr>
        <p:spPr/>
        <p:txBody>
          <a:bodyPr/>
          <a:lstStyle>
            <a:lvl1pPr>
              <a:defRPr/>
            </a:lvl1pPr>
          </a:lstStyle>
          <a:p>
            <a:pPr>
              <a:defRPr/>
            </a:pPr>
            <a:fld id="{4EF63508-37EA-4B68-8355-40D506965847}" type="slidenum">
              <a:rPr lang="el-GR"/>
              <a:pPr>
                <a:defRPr/>
              </a:pPr>
              <a:t>‹#›</a:t>
            </a:fld>
            <a:endParaRPr lang="el-GR"/>
          </a:p>
        </p:txBody>
      </p:sp>
    </p:spTree>
    <p:extLst>
      <p:ext uri="{BB962C8B-B14F-4D97-AF65-F5344CB8AC3E}">
        <p14:creationId xmlns:p14="http://schemas.microsoft.com/office/powerpoint/2010/main" val="648996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7" name="Picture 3" descr="E:\fotinip\MULTIDRONE\presentations\wave.png"/>
          <p:cNvPicPr>
            <a:picLocks noChangeAspect="1" noChangeArrowheads="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2708920"/>
            <a:ext cx="12192000" cy="4470401"/>
          </a:xfrm>
          <a:prstGeom prst="rect">
            <a:avLst/>
          </a:prstGeom>
          <a:noFill/>
          <a:extLst>
            <a:ext uri="{909E8E84-426E-40DD-AFC4-6F175D3DCCD1}">
              <a14:hiddenFill xmlns:a14="http://schemas.microsoft.com/office/drawing/2010/main">
                <a:solidFill>
                  <a:srgbClr val="FFFFFF"/>
                </a:solidFill>
              </a14:hiddenFill>
            </a:ext>
          </a:extLst>
        </p:spPr>
      </p:pic>
      <p:sp>
        <p:nvSpPr>
          <p:cNvPr id="55" name="PlaceHolder 5"/>
          <p:cNvSpPr>
            <a:spLocks noGrp="1"/>
          </p:cNvSpPr>
          <p:nvPr>
            <p:ph type="title"/>
          </p:nvPr>
        </p:nvSpPr>
        <p:spPr>
          <a:xfrm>
            <a:off x="1316038" y="365125"/>
            <a:ext cx="7521575" cy="1325563"/>
          </a:xfrm>
          <a:prstGeom prst="rect">
            <a:avLst/>
          </a:prstGeom>
        </p:spPr>
        <p:txBody>
          <a:bodyPr anchor="ctr"/>
          <a:lstStyle/>
          <a:p>
            <a:r>
              <a:rPr lang="el-GR" dirty="0"/>
              <a:t>Στυλ κύριου τίτλου</a:t>
            </a:r>
            <a:endParaRPr lang="en-US" dirty="0"/>
          </a:p>
        </p:txBody>
      </p:sp>
      <p:sp>
        <p:nvSpPr>
          <p:cNvPr id="56" name="PlaceHolder 6"/>
          <p:cNvSpPr>
            <a:spLocks noGrp="1"/>
          </p:cNvSpPr>
          <p:nvPr>
            <p:ph type="body"/>
          </p:nvPr>
        </p:nvSpPr>
        <p:spPr>
          <a:xfrm>
            <a:off x="1316038" y="1825625"/>
            <a:ext cx="10037762" cy="4351338"/>
          </a:xfrm>
          <a:prstGeom prst="rect">
            <a:avLst/>
          </a:prstGeom>
        </p:spPr>
        <p:txBody>
          <a:bodyPr/>
          <a:lstStyle/>
          <a:p>
            <a:r>
              <a:rPr lang="en-US" dirty="0"/>
              <a:t>Click to edit the outline text format</a:t>
            </a:r>
          </a:p>
          <a:p>
            <a:pPr lvl="1"/>
            <a:r>
              <a:rPr lang="en-US" dirty="0"/>
              <a:t>Second Outline Level</a:t>
            </a:r>
          </a:p>
          <a:p>
            <a:pPr lvl="2"/>
            <a:r>
              <a:rPr lang="en-US" dirty="0"/>
              <a:t>Third Outline Level</a:t>
            </a:r>
          </a:p>
          <a:p>
            <a:pPr lvl="3"/>
            <a:r>
              <a:rPr lang="en-US" dirty="0"/>
              <a:t>Fourth Outline Level</a:t>
            </a:r>
          </a:p>
          <a:p>
            <a:pPr lvl="4"/>
            <a:r>
              <a:rPr lang="en-US" dirty="0"/>
              <a:t>Fifth Outline Level</a:t>
            </a:r>
          </a:p>
          <a:p>
            <a:pPr lvl="5"/>
            <a:r>
              <a:rPr lang="en-US" dirty="0"/>
              <a:t>Sixth Outline Level</a:t>
            </a:r>
          </a:p>
        </p:txBody>
      </p:sp>
      <p:sp>
        <p:nvSpPr>
          <p:cNvPr id="2" name="Slide Number Placeholder 1"/>
          <p:cNvSpPr>
            <a:spLocks noGrp="1"/>
          </p:cNvSpPr>
          <p:nvPr>
            <p:ph type="sldNum" sz="quarter" idx="4"/>
          </p:nvPr>
        </p:nvSpPr>
        <p:spPr>
          <a:xfrm>
            <a:off x="8543925" y="6356350"/>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D4EB47ED-F540-4B97-B026-1CFB7E01CCB6}" type="slidenum">
              <a:rPr lang="el-GR"/>
              <a:pPr>
                <a:defRPr/>
              </a:pPr>
              <a:t>‹#›</a:t>
            </a:fld>
            <a:endParaRPr lang="el-GR"/>
          </a:p>
        </p:txBody>
      </p:sp>
      <p:pic>
        <p:nvPicPr>
          <p:cNvPr id="1031" name="Picture 2"/>
          <p:cNvPicPr>
            <a:picLocks noChangeAspect="1" noChangeArrowheads="1"/>
          </p:cNvPicPr>
          <p:nvPr/>
        </p:nvPicPr>
        <p:blipFill>
          <a:blip r:embed="rId14">
            <a:extLst>
              <a:ext uri="{BEBA8EAE-BF5A-486C-A8C5-ECC9F3942E4B}">
                <a14:imgProps xmlns:a14="http://schemas.microsoft.com/office/drawing/2010/main">
                  <a14:imgLayer r:embed="rId15">
                    <a14:imgEffect>
                      <a14:saturation sat="200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044202" y="116632"/>
            <a:ext cx="2100470"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Θέση κειμένου 5"/>
          <p:cNvSpPr txBox="1">
            <a:spLocks/>
          </p:cNvSpPr>
          <p:nvPr userDrawn="1"/>
        </p:nvSpPr>
        <p:spPr>
          <a:xfrm>
            <a:off x="4282691" y="6357875"/>
            <a:ext cx="4104456" cy="363600"/>
          </a:xfrm>
          <a:prstGeom prst="rect">
            <a:avLst/>
          </a:prstGeom>
        </p:spPr>
        <p:txBody>
          <a:bodyPr anchor="ctr"/>
          <a:lstStyle>
            <a:lvl1pPr marL="107950" indent="0" algn="ctr" rtl="0" eaLnBrk="1" fontAlgn="base" hangingPunct="1">
              <a:spcBef>
                <a:spcPct val="20000"/>
              </a:spcBef>
              <a:spcAft>
                <a:spcPct val="0"/>
              </a:spcAft>
              <a:buFont typeface="Arial" pitchFamily="34" charset="0"/>
              <a:buNone/>
              <a:defRPr lang="el-GR" sz="1200" kern="1200" dirty="0">
                <a:solidFill>
                  <a:schemeClr val="tx1">
                    <a:tint val="75000"/>
                  </a:schemeClr>
                </a:solidFill>
                <a:latin typeface="+mn-lt"/>
                <a:ea typeface="+mn-ea"/>
                <a:cs typeface="+mn-cs"/>
              </a:defRPr>
            </a:lvl1pPr>
            <a:lvl2pPr marL="742950" indent="-285750" algn="l" rtl="0" eaLnBrk="1" fontAlgn="base" hangingPunct="1">
              <a:spcBef>
                <a:spcPct val="20000"/>
              </a:spcBef>
              <a:spcAft>
                <a:spcPct val="0"/>
              </a:spcAft>
              <a:defRPr sz="2400">
                <a:solidFill>
                  <a:schemeClr val="tx1"/>
                </a:solidFill>
                <a:latin typeface="Arial" pitchFamily="34" charset="0"/>
              </a:defRPr>
            </a:lvl2pPr>
            <a:lvl3pPr marL="1143000" indent="-228600" algn="l" rtl="0" eaLnBrk="1" fontAlgn="base" hangingPunct="1">
              <a:spcBef>
                <a:spcPct val="20000"/>
              </a:spcBef>
              <a:spcAft>
                <a:spcPct val="0"/>
              </a:spcAft>
              <a:buChar char="•"/>
              <a:defRPr sz="2400">
                <a:solidFill>
                  <a:schemeClr val="tx1"/>
                </a:solidFill>
                <a:latin typeface="Arial" pitchFamily="34" charset="0"/>
              </a:defRPr>
            </a:lvl3pPr>
            <a:lvl4pPr marL="1600200" indent="-228600" algn="l" rtl="0" eaLnBrk="1" fontAlgn="base" hangingPunct="1">
              <a:spcBef>
                <a:spcPct val="20000"/>
              </a:spcBef>
              <a:spcAft>
                <a:spcPct val="0"/>
              </a:spcAft>
              <a:buChar char="–"/>
              <a:defRPr sz="2000">
                <a:solidFill>
                  <a:schemeClr val="tx1"/>
                </a:solidFill>
                <a:latin typeface="Arial" pitchFamily="34" charset="0"/>
              </a:defRPr>
            </a:lvl4pPr>
            <a:lvl5pPr marL="2057400" indent="-228600" algn="l" rtl="0" eaLnBrk="1" fontAlgn="base" hangingPunct="1">
              <a:spcBef>
                <a:spcPct val="20000"/>
              </a:spcBef>
              <a:spcAft>
                <a:spcPct val="0"/>
              </a:spcAft>
              <a:buChar char="»"/>
              <a:defRPr sz="2000">
                <a:solidFill>
                  <a:schemeClr val="tx1"/>
                </a:solidFill>
                <a:latin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pitchFamily="34" charset="0"/>
              </a:defRPr>
            </a:lvl6pPr>
            <a:lvl7pPr marL="2971800" indent="-228600" algn="l" rtl="0" eaLnBrk="1" fontAlgn="base" hangingPunct="1">
              <a:spcBef>
                <a:spcPct val="20000"/>
              </a:spcBef>
              <a:spcAft>
                <a:spcPct val="0"/>
              </a:spcAft>
              <a:buChar char="»"/>
              <a:defRPr sz="2000">
                <a:solidFill>
                  <a:schemeClr val="tx1"/>
                </a:solidFill>
                <a:latin typeface="Arial" pitchFamily="34" charset="0"/>
              </a:defRPr>
            </a:lvl7pPr>
            <a:lvl8pPr marL="3429000" indent="-228600" algn="l" rtl="0" eaLnBrk="1" fontAlgn="base" hangingPunct="1">
              <a:spcBef>
                <a:spcPct val="20000"/>
              </a:spcBef>
              <a:spcAft>
                <a:spcPct val="0"/>
              </a:spcAft>
              <a:buChar char="»"/>
              <a:defRPr sz="2000">
                <a:solidFill>
                  <a:schemeClr val="tx1"/>
                </a:solidFill>
                <a:latin typeface="Arial" pitchFamily="34" charset="0"/>
              </a:defRPr>
            </a:lvl8pPr>
            <a:lvl9pPr marL="3886200" indent="-228600" algn="l" rtl="0" eaLnBrk="1" fontAlgn="base" hangingPunct="1">
              <a:spcBef>
                <a:spcPct val="20000"/>
              </a:spcBef>
              <a:spcAft>
                <a:spcPct val="0"/>
              </a:spcAft>
              <a:buChar char="»"/>
              <a:defRPr sz="2000">
                <a:solidFill>
                  <a:schemeClr val="tx1"/>
                </a:solidFill>
                <a:latin typeface="Arial" pitchFamily="34" charset="0"/>
              </a:defRPr>
            </a:lvl9pPr>
          </a:lstStyle>
          <a:p>
            <a:endParaRPr lang="el-GR" dirty="0"/>
          </a:p>
        </p:txBody>
      </p:sp>
      <p:pic>
        <p:nvPicPr>
          <p:cNvPr id="3" name="Picture 3" descr="E:\fotinip\AIIA-CVML\LOGO1-sideletters_bold_lighter.png"/>
          <p:cNvPicPr>
            <a:picLocks noChangeAspect="1" noChangeArrowheads="1"/>
          </p:cNvPicPr>
          <p:nvPr userDrawn="1"/>
        </p:nvPicPr>
        <p:blipFill rotWithShape="1">
          <a:blip r:embed="rId16" cstate="print">
            <a:extLst>
              <a:ext uri="{28A0092B-C50C-407E-A947-70E740481C1C}">
                <a14:useLocalDpi xmlns:a14="http://schemas.microsoft.com/office/drawing/2010/main" val="0"/>
              </a:ext>
            </a:extLst>
          </a:blip>
          <a:srcRect t="28747" b="5032"/>
          <a:stretch/>
        </p:blipFill>
        <p:spPr bwMode="auto">
          <a:xfrm>
            <a:off x="263350" y="6237368"/>
            <a:ext cx="2790600" cy="5040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4" r:id="rId8"/>
    <p:sldLayoutId id="2147483695" r:id="rId9"/>
    <p:sldLayoutId id="2147483692" r:id="rId10"/>
    <p:sldLayoutId id="2147483693" r:id="rId11"/>
  </p:sldLayoutIdLst>
  <p:hf hdr="0" ftr="0" dt="0"/>
  <p:txStyles>
    <p:titleStyle>
      <a:lvl1pPr algn="l" rtl="0" eaLnBrk="1" fontAlgn="base" hangingPunct="1">
        <a:spcBef>
          <a:spcPct val="0"/>
        </a:spcBef>
        <a:spcAft>
          <a:spcPct val="0"/>
        </a:spcAft>
        <a:defRPr lang="en-US" sz="4800" b="1" dirty="0">
          <a:solidFill>
            <a:srgbClr val="556DA9"/>
          </a:solidFill>
          <a:latin typeface="Arial" pitchFamily="34" charset="0"/>
        </a:defRPr>
      </a:lvl1pPr>
      <a:lvl2pPr algn="ctr" rtl="0" eaLnBrk="1" fontAlgn="base" hangingPunct="1">
        <a:spcBef>
          <a:spcPct val="0"/>
        </a:spcBef>
        <a:spcAft>
          <a:spcPct val="0"/>
        </a:spcAft>
        <a:defRPr>
          <a:solidFill>
            <a:srgbClr val="10253F"/>
          </a:solidFill>
          <a:latin typeface="Arial" pitchFamily="34" charset="0"/>
        </a:defRPr>
      </a:lvl2pPr>
      <a:lvl3pPr algn="ctr" rtl="0" eaLnBrk="1" fontAlgn="base" hangingPunct="1">
        <a:spcBef>
          <a:spcPct val="0"/>
        </a:spcBef>
        <a:spcAft>
          <a:spcPct val="0"/>
        </a:spcAft>
        <a:defRPr>
          <a:solidFill>
            <a:srgbClr val="10253F"/>
          </a:solidFill>
          <a:latin typeface="Arial" pitchFamily="34" charset="0"/>
        </a:defRPr>
      </a:lvl3pPr>
      <a:lvl4pPr algn="ctr" rtl="0" eaLnBrk="1" fontAlgn="base" hangingPunct="1">
        <a:spcBef>
          <a:spcPct val="0"/>
        </a:spcBef>
        <a:spcAft>
          <a:spcPct val="0"/>
        </a:spcAft>
        <a:defRPr>
          <a:solidFill>
            <a:srgbClr val="10253F"/>
          </a:solidFill>
          <a:latin typeface="Arial" pitchFamily="34" charset="0"/>
        </a:defRPr>
      </a:lvl4pPr>
      <a:lvl5pPr algn="ctr" rtl="0" eaLnBrk="1" fontAlgn="base" hangingPunct="1">
        <a:spcBef>
          <a:spcPct val="0"/>
        </a:spcBef>
        <a:spcAft>
          <a:spcPct val="0"/>
        </a:spcAft>
        <a:defRPr>
          <a:solidFill>
            <a:srgbClr val="10253F"/>
          </a:solidFill>
          <a:latin typeface="Arial" pitchFamily="34" charset="0"/>
        </a:defRPr>
      </a:lvl5pPr>
      <a:lvl6pPr marL="457200" algn="ctr" rtl="0" eaLnBrk="1" fontAlgn="base" hangingPunct="1">
        <a:spcBef>
          <a:spcPct val="0"/>
        </a:spcBef>
        <a:spcAft>
          <a:spcPct val="0"/>
        </a:spcAft>
        <a:defRPr>
          <a:solidFill>
            <a:srgbClr val="10253F"/>
          </a:solidFill>
          <a:latin typeface="Arial" pitchFamily="34" charset="0"/>
        </a:defRPr>
      </a:lvl6pPr>
      <a:lvl7pPr marL="914400" algn="ctr" rtl="0" eaLnBrk="1" fontAlgn="base" hangingPunct="1">
        <a:spcBef>
          <a:spcPct val="0"/>
        </a:spcBef>
        <a:spcAft>
          <a:spcPct val="0"/>
        </a:spcAft>
        <a:defRPr>
          <a:solidFill>
            <a:srgbClr val="10253F"/>
          </a:solidFill>
          <a:latin typeface="Arial" pitchFamily="34" charset="0"/>
        </a:defRPr>
      </a:lvl7pPr>
      <a:lvl8pPr marL="1371600" algn="ctr" rtl="0" eaLnBrk="1" fontAlgn="base" hangingPunct="1">
        <a:spcBef>
          <a:spcPct val="0"/>
        </a:spcBef>
        <a:spcAft>
          <a:spcPct val="0"/>
        </a:spcAft>
        <a:defRPr>
          <a:solidFill>
            <a:srgbClr val="10253F"/>
          </a:solidFill>
          <a:latin typeface="Arial" pitchFamily="34" charset="0"/>
        </a:defRPr>
      </a:lvl8pPr>
      <a:lvl9pPr marL="1828800" algn="ctr" rtl="0" eaLnBrk="1" fontAlgn="base" hangingPunct="1">
        <a:spcBef>
          <a:spcPct val="0"/>
        </a:spcBef>
        <a:spcAft>
          <a:spcPct val="0"/>
        </a:spcAft>
        <a:defRPr>
          <a:solidFill>
            <a:srgbClr val="10253F"/>
          </a:solidFill>
          <a:latin typeface="Arial" pitchFamily="34" charset="0"/>
        </a:defRPr>
      </a:lvl9pPr>
    </p:titleStyle>
    <p:bodyStyle>
      <a:lvl1pPr marL="565150" indent="-457200" algn="l" rtl="0" eaLnBrk="1" fontAlgn="base" hangingPunct="1">
        <a:spcBef>
          <a:spcPct val="20000"/>
        </a:spcBef>
        <a:spcAft>
          <a:spcPct val="0"/>
        </a:spcAft>
        <a:buFont typeface="Arial" pitchFamily="34" charset="0"/>
        <a:buChar char="•"/>
        <a:defRPr sz="2400">
          <a:solidFill>
            <a:schemeClr val="tx1"/>
          </a:solidFill>
          <a:latin typeface="Arial" pitchFamily="34" charset="0"/>
        </a:defRPr>
      </a:lvl1pPr>
      <a:lvl2pPr marL="800100" indent="-342900" algn="l" rtl="0" eaLnBrk="1" fontAlgn="base" hangingPunct="1">
        <a:spcBef>
          <a:spcPct val="20000"/>
        </a:spcBef>
        <a:spcAft>
          <a:spcPct val="0"/>
        </a:spcAft>
        <a:buFont typeface="Arial" panose="020B0604020202020204" pitchFamily="34" charset="0"/>
        <a:buChar char="•"/>
        <a:defRPr sz="2200">
          <a:solidFill>
            <a:schemeClr val="tx1"/>
          </a:solidFill>
          <a:latin typeface="Arial" pitchFamily="34" charset="0"/>
        </a:defRPr>
      </a:lvl2pPr>
      <a:lvl3pPr marL="1143000" indent="-228600" algn="l" rtl="0" eaLnBrk="1" fontAlgn="base" hangingPunct="1">
        <a:spcBef>
          <a:spcPct val="20000"/>
        </a:spcBef>
        <a:spcAft>
          <a:spcPct val="0"/>
        </a:spcAft>
        <a:buChar char="•"/>
        <a:defRPr sz="2000">
          <a:solidFill>
            <a:schemeClr val="tx1"/>
          </a:solidFill>
          <a:latin typeface="Arial" pitchFamily="34" charset="0"/>
        </a:defRPr>
      </a:lvl3pPr>
      <a:lvl4pPr marL="1600200" indent="-228600" algn="l" rtl="0" eaLnBrk="1" fontAlgn="base" hangingPunct="1">
        <a:spcBef>
          <a:spcPct val="20000"/>
        </a:spcBef>
        <a:spcAft>
          <a:spcPct val="0"/>
        </a:spcAft>
        <a:buChar char="–"/>
        <a:defRPr sz="2000">
          <a:solidFill>
            <a:schemeClr val="tx1"/>
          </a:solidFill>
          <a:latin typeface="Arial" pitchFamily="34" charset="0"/>
        </a:defRPr>
      </a:lvl4pPr>
      <a:lvl5pPr marL="2057400" indent="-228600" algn="l" rtl="0" eaLnBrk="1" fontAlgn="base" hangingPunct="1">
        <a:spcBef>
          <a:spcPct val="20000"/>
        </a:spcBef>
        <a:spcAft>
          <a:spcPct val="0"/>
        </a:spcAft>
        <a:buChar char="»"/>
        <a:defRPr sz="2000">
          <a:solidFill>
            <a:schemeClr val="tx1"/>
          </a:solidFill>
          <a:latin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Arial" pitchFamily="34" charset="0"/>
        </a:defRPr>
      </a:lvl6pPr>
      <a:lvl7pPr marL="2971800" indent="-228600" algn="l" rtl="0" eaLnBrk="1" fontAlgn="base" hangingPunct="1">
        <a:spcBef>
          <a:spcPct val="20000"/>
        </a:spcBef>
        <a:spcAft>
          <a:spcPct val="0"/>
        </a:spcAft>
        <a:buChar char="»"/>
        <a:defRPr sz="2000">
          <a:solidFill>
            <a:schemeClr val="tx1"/>
          </a:solidFill>
          <a:latin typeface="Arial" pitchFamily="34" charset="0"/>
        </a:defRPr>
      </a:lvl7pPr>
      <a:lvl8pPr marL="3429000" indent="-228600" algn="l" rtl="0" eaLnBrk="1" fontAlgn="base" hangingPunct="1">
        <a:spcBef>
          <a:spcPct val="20000"/>
        </a:spcBef>
        <a:spcAft>
          <a:spcPct val="0"/>
        </a:spcAft>
        <a:buChar char="»"/>
        <a:defRPr sz="2000">
          <a:solidFill>
            <a:schemeClr val="tx1"/>
          </a:solidFill>
          <a:latin typeface="Arial" pitchFamily="34" charset="0"/>
        </a:defRPr>
      </a:lvl8pPr>
      <a:lvl9pPr marL="3886200" indent="-228600" algn="l" rtl="0" eaLnBrk="1" fontAlgn="base" hangingPunct="1">
        <a:spcBef>
          <a:spcPct val="20000"/>
        </a:spcBef>
        <a:spcAft>
          <a:spcPct val="0"/>
        </a:spcAft>
        <a:buChar char="»"/>
        <a:defRPr sz="2000">
          <a:solidFill>
            <a:schemeClr val="tx1"/>
          </a:solidFill>
          <a:latin typeface="Arial" pitchFamily="34" charset="0"/>
        </a:defRPr>
      </a:lvl9pPr>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69.png"/><Relationship Id="rId4" Type="http://schemas.openxmlformats.org/officeDocument/2006/relationships/image" Target="../media/image6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www.kaggle.com/c/odhgdata/data?select=infos_test.csv" TargetMode="External"/><Relationship Id="rId2" Type="http://schemas.openxmlformats.org/officeDocument/2006/relationships/hyperlink" Target="https://research.ibm.com/dvsgesture/" TargetMode="External"/><Relationship Id="rId1" Type="http://schemas.openxmlformats.org/officeDocument/2006/relationships/slideLayout" Target="../slideLayouts/slideLayout2.xml"/><Relationship Id="rId6" Type="http://schemas.openxmlformats.org/officeDocument/2006/relationships/hyperlink" Target="https://sites.google.com/view/hmd-gesture-dataset" TargetMode="External"/><Relationship Id="rId5" Type="http://schemas.openxmlformats.org/officeDocument/2006/relationships/hyperlink" Target="https://biolab.put.poznan.pl/putemg-dataset/" TargetMode="External"/><Relationship Id="rId4" Type="http://schemas.openxmlformats.org/officeDocument/2006/relationships/hyperlink" Target="https://20bn.com/datasets/jester/v1"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data.mendeley.com/datasets/jzy8zngkbg/4" TargetMode="External"/><Relationship Id="rId2" Type="http://schemas.openxmlformats.org/officeDocument/2006/relationships/hyperlink" Target="http://www.nlpr.ia.ac.cn/iva/yfzhang/datasets/egogesture.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www.azosensors.com/article.aspx?ArticleID=1149"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101.xml"/><Relationship Id="rId3" Type="http://schemas.openxmlformats.org/officeDocument/2006/relationships/slide" Target="slide5.xml"/><Relationship Id="rId7" Type="http://schemas.openxmlformats.org/officeDocument/2006/relationships/slide" Target="slide59.xml"/><Relationship Id="rId12" Type="http://schemas.openxmlformats.org/officeDocument/2006/relationships/slide" Target="slide92.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46.xml"/><Relationship Id="rId11" Type="http://schemas.openxmlformats.org/officeDocument/2006/relationships/slide" Target="slide85.xml"/><Relationship Id="rId5" Type="http://schemas.openxmlformats.org/officeDocument/2006/relationships/slide" Target="slide24.xml"/><Relationship Id="rId10" Type="http://schemas.openxmlformats.org/officeDocument/2006/relationships/slide" Target="slide72.xml"/><Relationship Id="rId4" Type="http://schemas.openxmlformats.org/officeDocument/2006/relationships/slide" Target="slide9.xml"/><Relationship Id="rId9" Type="http://schemas.openxmlformats.org/officeDocument/2006/relationships/slide" Target="slide65.xml"/><Relationship Id="rId14" Type="http://schemas.openxmlformats.org/officeDocument/2006/relationships/slide" Target="slide11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6.xml"/><Relationship Id="rId7" Type="http://schemas.openxmlformats.org/officeDocument/2006/relationships/image" Target="../media/image1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2.xml"/><Relationship Id="rId11" Type="http://schemas.openxmlformats.org/officeDocument/2006/relationships/image" Target="../media/image23.png"/><Relationship Id="rId5" Type="http://schemas.openxmlformats.org/officeDocument/2006/relationships/tags" Target="../tags/tag8.xml"/><Relationship Id="rId10" Type="http://schemas.openxmlformats.org/officeDocument/2006/relationships/image" Target="../media/image22.png"/><Relationship Id="rId4" Type="http://schemas.openxmlformats.org/officeDocument/2006/relationships/tags" Target="../tags/tag7.xml"/><Relationship Id="rId9"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36.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14.xml"/><Relationship Id="rId7" Type="http://schemas.openxmlformats.org/officeDocument/2006/relationships/image" Target="../media/image3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7.png"/><Relationship Id="rId5" Type="http://schemas.openxmlformats.org/officeDocument/2006/relationships/slideLayout" Target="../slideLayouts/slideLayout2.xml"/><Relationship Id="rId4" Type="http://schemas.openxmlformats.org/officeDocument/2006/relationships/tags" Target="../tags/tag15.xml"/><Relationship Id="rId9"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7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tags" Target="../tags/tag19.xml"/><Relationship Id="rId7" Type="http://schemas.openxmlformats.org/officeDocument/2006/relationships/slideLayout" Target="../slideLayouts/slideLayout2.xml"/><Relationship Id="rId12" Type="http://schemas.openxmlformats.org/officeDocument/2006/relationships/image" Target="../media/image4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7.png"/><Relationship Id="rId5" Type="http://schemas.openxmlformats.org/officeDocument/2006/relationships/tags" Target="../tags/tag21.xml"/><Relationship Id="rId10" Type="http://schemas.openxmlformats.org/officeDocument/2006/relationships/image" Target="../media/image46.png"/><Relationship Id="rId4" Type="http://schemas.openxmlformats.org/officeDocument/2006/relationships/tags" Target="../tags/tag20.xml"/><Relationship Id="rId9" Type="http://schemas.openxmlformats.org/officeDocument/2006/relationships/image" Target="../media/image45.png"/></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61.pn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27.xml"/><Relationship Id="rId7" Type="http://schemas.openxmlformats.org/officeDocument/2006/relationships/image" Target="../media/image6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2.png"/><Relationship Id="rId5" Type="http://schemas.openxmlformats.org/officeDocument/2006/relationships/slideLayout" Target="../slideLayouts/slideLayout2.xml"/><Relationship Id="rId4" Type="http://schemas.openxmlformats.org/officeDocument/2006/relationships/tags" Target="../tags/tag28.xml"/><Relationship Id="rId9" Type="http://schemas.openxmlformats.org/officeDocument/2006/relationships/image" Target="../media/image65.png"/></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1E57DF5-5D4C-46B7-AD8A-02F3DC276953}"/>
              </a:ext>
            </a:extLst>
          </p:cNvPr>
          <p:cNvSpPr>
            <a:spLocks noGrp="1"/>
          </p:cNvSpPr>
          <p:nvPr>
            <p:ph type="title"/>
          </p:nvPr>
        </p:nvSpPr>
        <p:spPr>
          <a:xfrm>
            <a:off x="1307244" y="1268759"/>
            <a:ext cx="9577511" cy="1726927"/>
          </a:xfrm>
        </p:spPr>
        <p:txBody>
          <a:bodyPr/>
          <a:lstStyle/>
          <a:p>
            <a:pPr algn="r"/>
            <a:r>
              <a:rPr lang="en-US" sz="5400" dirty="0"/>
              <a:t>GESTURE RECOGNITION</a:t>
            </a:r>
          </a:p>
        </p:txBody>
      </p:sp>
      <p:sp>
        <p:nvSpPr>
          <p:cNvPr id="3" name="Θέση περιεχομένου 2">
            <a:extLst>
              <a:ext uri="{FF2B5EF4-FFF2-40B4-BE49-F238E27FC236}">
                <a16:creationId xmlns:a16="http://schemas.microsoft.com/office/drawing/2014/main" id="{4B17E470-B361-4BEE-864E-B9B88571DFD0}"/>
              </a:ext>
            </a:extLst>
          </p:cNvPr>
          <p:cNvSpPr>
            <a:spLocks noGrp="1"/>
          </p:cNvSpPr>
          <p:nvPr>
            <p:ph sz="quarter" idx="12"/>
          </p:nvPr>
        </p:nvSpPr>
        <p:spPr>
          <a:xfrm>
            <a:off x="1343472" y="3140968"/>
            <a:ext cx="10009188" cy="3097609"/>
          </a:xfrm>
        </p:spPr>
        <p:txBody>
          <a:bodyPr/>
          <a:lstStyle/>
          <a:p>
            <a:pPr marL="0" indent="0" algn="ctr" fontAlgn="auto">
              <a:spcBef>
                <a:spcPts val="0"/>
              </a:spcBef>
              <a:spcAft>
                <a:spcPts val="0"/>
              </a:spcAft>
              <a:buNone/>
              <a:defRPr/>
            </a:pPr>
            <a:r>
              <a:rPr lang="en-US" b="1" dirty="0">
                <a:solidFill>
                  <a:srgbClr val="556DA9"/>
                </a:solidFill>
              </a:rPr>
              <a:t>Papanastasiou Nektarios</a:t>
            </a:r>
            <a:r>
              <a:rPr lang="el-GR" sz="2800" b="1" dirty="0">
                <a:solidFill>
                  <a:srgbClr val="556DA9"/>
                </a:solidFill>
              </a:rPr>
              <a:t>, </a:t>
            </a:r>
            <a:r>
              <a:rPr lang="en-US" sz="2800" b="1" dirty="0">
                <a:solidFill>
                  <a:srgbClr val="556DA9"/>
                </a:solidFill>
              </a:rPr>
              <a:t>Prof. Ioannis Pitas</a:t>
            </a:r>
          </a:p>
          <a:p>
            <a:pPr marL="0" indent="0" algn="ctr" fontAlgn="auto">
              <a:spcBef>
                <a:spcPts val="0"/>
              </a:spcBef>
              <a:spcAft>
                <a:spcPts val="0"/>
              </a:spcAft>
              <a:buNone/>
              <a:defRPr/>
            </a:pPr>
            <a:r>
              <a:rPr lang="en-US" sz="2800" b="1" dirty="0">
                <a:solidFill>
                  <a:srgbClr val="556DA9"/>
                </a:solidFill>
              </a:rPr>
              <a:t>Aristotle University of Thessaloniki </a:t>
            </a:r>
          </a:p>
          <a:p>
            <a:pPr marL="0" indent="0" algn="ctr" fontAlgn="auto">
              <a:spcBef>
                <a:spcPts val="0"/>
              </a:spcBef>
              <a:spcAft>
                <a:spcPts val="0"/>
              </a:spcAft>
              <a:buNone/>
              <a:defRPr/>
            </a:pPr>
            <a:r>
              <a:rPr lang="en-US" sz="2800" b="1" dirty="0">
                <a:solidFill>
                  <a:srgbClr val="556DA9"/>
                </a:solidFill>
              </a:rPr>
              <a:t>pitas@csd.auth.gr</a:t>
            </a:r>
          </a:p>
          <a:p>
            <a:pPr marL="0" indent="0" algn="ctr" fontAlgn="auto">
              <a:spcBef>
                <a:spcPts val="0"/>
              </a:spcBef>
              <a:spcAft>
                <a:spcPts val="0"/>
              </a:spcAft>
              <a:buNone/>
              <a:defRPr/>
            </a:pPr>
            <a:r>
              <a:rPr lang="en-US" sz="2800" b="1" dirty="0">
                <a:solidFill>
                  <a:srgbClr val="556DA9"/>
                </a:solidFill>
              </a:rPr>
              <a:t>www.aiia.csd.auth.gr</a:t>
            </a:r>
          </a:p>
          <a:p>
            <a:pPr marL="0" indent="0" algn="ctr" fontAlgn="auto">
              <a:spcBef>
                <a:spcPts val="0"/>
              </a:spcBef>
              <a:spcAft>
                <a:spcPts val="0"/>
              </a:spcAft>
              <a:buNone/>
              <a:defRPr/>
            </a:pPr>
            <a:r>
              <a:rPr lang="en-US" sz="2800" b="1" spc="-1" dirty="0">
                <a:solidFill>
                  <a:srgbClr val="556DA9"/>
                </a:solidFill>
                <a:uFill>
                  <a:solidFill>
                    <a:srgbClr val="FFFFFF"/>
                  </a:solidFill>
                </a:uFill>
              </a:rPr>
              <a:t>Version </a:t>
            </a:r>
            <a:r>
              <a:rPr lang="en-US" b="1" spc="-1" dirty="0">
                <a:solidFill>
                  <a:srgbClr val="556DA9"/>
                </a:solidFill>
                <a:uFill>
                  <a:solidFill>
                    <a:srgbClr val="FFFFFF"/>
                  </a:solidFill>
                </a:uFill>
              </a:rPr>
              <a:t>2</a:t>
            </a:r>
            <a:r>
              <a:rPr lang="en-US" sz="2800" b="1" spc="-1" dirty="0">
                <a:solidFill>
                  <a:srgbClr val="556DA9"/>
                </a:solidFill>
                <a:uFill>
                  <a:solidFill>
                    <a:srgbClr val="FFFFFF"/>
                  </a:solidFill>
                </a:uFill>
              </a:rPr>
              <a:t>.0</a:t>
            </a:r>
          </a:p>
          <a:p>
            <a:pPr marL="0" indent="0" algn="ctr" fontAlgn="auto">
              <a:spcBef>
                <a:spcPts val="0"/>
              </a:spcBef>
              <a:spcAft>
                <a:spcPts val="0"/>
              </a:spcAft>
              <a:buNone/>
              <a:defRPr/>
            </a:pPr>
            <a:r>
              <a:rPr lang="en-US" sz="2800" b="1" spc="-1" dirty="0">
                <a:solidFill>
                  <a:srgbClr val="556DA9"/>
                </a:solidFill>
                <a:uFill>
                  <a:solidFill>
                    <a:srgbClr val="FFFFFF"/>
                  </a:solidFill>
                </a:uFill>
              </a:rPr>
              <a:t>Date: </a:t>
            </a:r>
            <a:r>
              <a:rPr lang="en-US" b="1" spc="-1" dirty="0">
                <a:solidFill>
                  <a:srgbClr val="556DA9"/>
                </a:solidFill>
                <a:uFill>
                  <a:solidFill>
                    <a:srgbClr val="FFFFFF"/>
                  </a:solidFill>
                </a:uFill>
              </a:rPr>
              <a:t>18</a:t>
            </a:r>
            <a:r>
              <a:rPr lang="en-US" sz="2800" b="1" spc="-1" dirty="0">
                <a:solidFill>
                  <a:srgbClr val="556DA9"/>
                </a:solidFill>
                <a:uFill>
                  <a:solidFill>
                    <a:srgbClr val="FFFFFF"/>
                  </a:solidFill>
                </a:uFill>
              </a:rPr>
              <a:t>/1/2021</a:t>
            </a:r>
          </a:p>
          <a:p>
            <a:endParaRPr lang="en-US" dirty="0"/>
          </a:p>
        </p:txBody>
      </p:sp>
      <p:sp>
        <p:nvSpPr>
          <p:cNvPr id="4" name="Θέση αριθμού διαφάνειας 3">
            <a:extLst>
              <a:ext uri="{FF2B5EF4-FFF2-40B4-BE49-F238E27FC236}">
                <a16:creationId xmlns:a16="http://schemas.microsoft.com/office/drawing/2014/main" id="{CC85AA2D-75E9-4BCD-81DF-3E2BF44222C0}"/>
              </a:ext>
            </a:extLst>
          </p:cNvPr>
          <p:cNvSpPr>
            <a:spLocks noGrp="1"/>
          </p:cNvSpPr>
          <p:nvPr>
            <p:ph type="sldNum" sz="quarter" idx="13"/>
          </p:nvPr>
        </p:nvSpPr>
        <p:spPr/>
        <p:txBody>
          <a:bodyPr/>
          <a:lstStyle/>
          <a:p>
            <a:pPr>
              <a:defRPr/>
            </a:pPr>
            <a:fld id="{067A270A-E653-4AD2-9076-9115A24AE536}" type="slidenum">
              <a:rPr lang="el-GR" smtClean="0"/>
              <a:pPr>
                <a:defRPr/>
              </a:pPr>
              <a:t>1</a:t>
            </a:fld>
            <a:endParaRPr lang="el-GR"/>
          </a:p>
        </p:txBody>
      </p:sp>
    </p:spTree>
    <p:extLst>
      <p:ext uri="{BB962C8B-B14F-4D97-AF65-F5344CB8AC3E}">
        <p14:creationId xmlns:p14="http://schemas.microsoft.com/office/powerpoint/2010/main" val="1339518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5CADD89D-6303-48DB-B052-E05683739AA2}"/>
              </a:ext>
            </a:extLst>
          </p:cNvPr>
          <p:cNvSpPr>
            <a:spLocks noGrp="1"/>
          </p:cNvSpPr>
          <p:nvPr>
            <p:ph type="title"/>
          </p:nvPr>
        </p:nvSpPr>
        <p:spPr/>
        <p:txBody>
          <a:bodyPr/>
          <a:lstStyle/>
          <a:p>
            <a:r>
              <a:rPr lang="en-US" dirty="0"/>
              <a:t>Evolution of Gesture Recognition Devices</a:t>
            </a:r>
          </a:p>
        </p:txBody>
      </p:sp>
      <p:sp>
        <p:nvSpPr>
          <p:cNvPr id="5" name="Θέση περιεχομένου 4">
            <a:extLst>
              <a:ext uri="{FF2B5EF4-FFF2-40B4-BE49-F238E27FC236}">
                <a16:creationId xmlns:a16="http://schemas.microsoft.com/office/drawing/2014/main" id="{3C6C7186-F112-499F-89B7-3A30BEBAC26C}"/>
              </a:ext>
            </a:extLst>
          </p:cNvPr>
          <p:cNvSpPr>
            <a:spLocks noGrp="1"/>
          </p:cNvSpPr>
          <p:nvPr>
            <p:ph sz="quarter" idx="12"/>
          </p:nvPr>
        </p:nvSpPr>
        <p:spPr/>
        <p:txBody>
          <a:bodyPr/>
          <a:lstStyle/>
          <a:p>
            <a:r>
              <a:rPr lang="en-US" dirty="0"/>
              <a:t>DATA GLOVES </a:t>
            </a:r>
            <a:endParaRPr lang="el-GR" dirty="0"/>
          </a:p>
          <a:p>
            <a:pPr lvl="1"/>
            <a:r>
              <a:rPr lang="en-US" sz="2800" dirty="0"/>
              <a:t>Gloves that are worn on the hands and measure the position and the movement.</a:t>
            </a:r>
          </a:p>
          <a:p>
            <a:pPr lvl="1"/>
            <a:r>
              <a:rPr lang="en-US" sz="2800" dirty="0"/>
              <a:t>In 1983, the first time that a data glove recognized hand position.</a:t>
            </a:r>
          </a:p>
          <a:p>
            <a:r>
              <a:rPr lang="en-US" dirty="0"/>
              <a:t>active gloves have a sensor or accelerometer.</a:t>
            </a:r>
          </a:p>
          <a:p>
            <a:r>
              <a:rPr lang="en-US" dirty="0"/>
              <a:t>passive gloves have colour markers for image identification.</a:t>
            </a:r>
          </a:p>
          <a:p>
            <a:endParaRPr lang="en-US" dirty="0"/>
          </a:p>
        </p:txBody>
      </p:sp>
      <p:sp>
        <p:nvSpPr>
          <p:cNvPr id="3" name="Θέση αριθμού διαφάνειας 2">
            <a:extLst>
              <a:ext uri="{FF2B5EF4-FFF2-40B4-BE49-F238E27FC236}">
                <a16:creationId xmlns:a16="http://schemas.microsoft.com/office/drawing/2014/main" id="{0B12096C-4212-45E5-B97B-AC0C527EF98F}"/>
              </a:ext>
            </a:extLst>
          </p:cNvPr>
          <p:cNvSpPr>
            <a:spLocks noGrp="1"/>
          </p:cNvSpPr>
          <p:nvPr>
            <p:ph type="sldNum" sz="quarter" idx="13"/>
          </p:nvPr>
        </p:nvSpPr>
        <p:spPr/>
        <p:txBody>
          <a:bodyPr/>
          <a:lstStyle/>
          <a:p>
            <a:pPr>
              <a:defRPr/>
            </a:pPr>
            <a:fld id="{2AC0C609-90B0-4BB8-8EC5-0EA5637212F7}" type="slidenum">
              <a:rPr lang="el-GR" smtClean="0"/>
              <a:pPr>
                <a:defRPr/>
              </a:pPr>
              <a:t>10</a:t>
            </a:fld>
            <a:endParaRPr lang="el-GR"/>
          </a:p>
        </p:txBody>
      </p:sp>
    </p:spTree>
    <p:extLst>
      <p:ext uri="{BB962C8B-B14F-4D97-AF65-F5344CB8AC3E}">
        <p14:creationId xmlns:p14="http://schemas.microsoft.com/office/powerpoint/2010/main" val="1305606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C4755C3-C4E2-433D-91A1-AC4D13B9B3C5}"/>
              </a:ext>
            </a:extLst>
          </p:cNvPr>
          <p:cNvSpPr>
            <a:spLocks noGrp="1"/>
          </p:cNvSpPr>
          <p:nvPr>
            <p:ph type="title"/>
          </p:nvPr>
        </p:nvSpPr>
        <p:spPr>
          <a:xfrm>
            <a:off x="2783632" y="5130874"/>
            <a:ext cx="7521480" cy="1225476"/>
          </a:xfrm>
        </p:spPr>
        <p:txBody>
          <a:bodyPr/>
          <a:lstStyle/>
          <a:p>
            <a:pPr algn="ctr"/>
            <a:r>
              <a:rPr lang="en-US" sz="2000" b="0" dirty="0">
                <a:solidFill>
                  <a:schemeClr val="tx1"/>
                </a:solidFill>
              </a:rPr>
              <a:t>Top-10 accuracy rates of 3D CNN and Pose-TGCN with different training set (rows) and testing set (columns) on WLASL subsets</a:t>
            </a:r>
            <a:br>
              <a:rPr lang="en-US" sz="2000" dirty="0">
                <a:solidFill>
                  <a:schemeClr val="tx1"/>
                </a:solidFill>
              </a:rPr>
            </a:br>
            <a:r>
              <a:rPr lang="en-US" sz="2000" dirty="0">
                <a:solidFill>
                  <a:schemeClr val="tx1"/>
                </a:solidFill>
              </a:rPr>
              <a:t>[DON2020]</a:t>
            </a:r>
          </a:p>
        </p:txBody>
      </p:sp>
      <p:graphicFrame>
        <p:nvGraphicFramePr>
          <p:cNvPr id="5" name="Πίνακας 5">
            <a:extLst>
              <a:ext uri="{FF2B5EF4-FFF2-40B4-BE49-F238E27FC236}">
                <a16:creationId xmlns:a16="http://schemas.microsoft.com/office/drawing/2014/main" id="{B0988B7A-D2CD-49D0-82BC-752182B00A7B}"/>
              </a:ext>
            </a:extLst>
          </p:cNvPr>
          <p:cNvGraphicFramePr>
            <a:graphicFrameLocks noGrp="1"/>
          </p:cNvGraphicFramePr>
          <p:nvPr>
            <p:ph sz="quarter" idx="12"/>
            <p:extLst>
              <p:ext uri="{D42A27DB-BD31-4B8C-83A1-F6EECF244321}">
                <p14:modId xmlns:p14="http://schemas.microsoft.com/office/powerpoint/2010/main" val="1711485910"/>
              </p:ext>
            </p:extLst>
          </p:nvPr>
        </p:nvGraphicFramePr>
        <p:xfrm>
          <a:off x="1379537" y="1268760"/>
          <a:ext cx="10009188" cy="3816424"/>
        </p:xfrm>
        <a:graphic>
          <a:graphicData uri="http://schemas.openxmlformats.org/drawingml/2006/table">
            <a:tbl>
              <a:tblPr firstRow="1" bandRow="1">
                <a:tableStyleId>{5C22544A-7EE6-4342-B048-85BDC9FD1C3A}</a:tableStyleId>
              </a:tblPr>
              <a:tblGrid>
                <a:gridCol w="1112132">
                  <a:extLst>
                    <a:ext uri="{9D8B030D-6E8A-4147-A177-3AD203B41FA5}">
                      <a16:colId xmlns:a16="http://schemas.microsoft.com/office/drawing/2014/main" val="701579895"/>
                    </a:ext>
                  </a:extLst>
                </a:gridCol>
                <a:gridCol w="1112132">
                  <a:extLst>
                    <a:ext uri="{9D8B030D-6E8A-4147-A177-3AD203B41FA5}">
                      <a16:colId xmlns:a16="http://schemas.microsoft.com/office/drawing/2014/main" val="3795278860"/>
                    </a:ext>
                  </a:extLst>
                </a:gridCol>
                <a:gridCol w="1112132">
                  <a:extLst>
                    <a:ext uri="{9D8B030D-6E8A-4147-A177-3AD203B41FA5}">
                      <a16:colId xmlns:a16="http://schemas.microsoft.com/office/drawing/2014/main" val="931899650"/>
                    </a:ext>
                  </a:extLst>
                </a:gridCol>
                <a:gridCol w="1112132">
                  <a:extLst>
                    <a:ext uri="{9D8B030D-6E8A-4147-A177-3AD203B41FA5}">
                      <a16:colId xmlns:a16="http://schemas.microsoft.com/office/drawing/2014/main" val="2886790249"/>
                    </a:ext>
                  </a:extLst>
                </a:gridCol>
                <a:gridCol w="1112132">
                  <a:extLst>
                    <a:ext uri="{9D8B030D-6E8A-4147-A177-3AD203B41FA5}">
                      <a16:colId xmlns:a16="http://schemas.microsoft.com/office/drawing/2014/main" val="3107080731"/>
                    </a:ext>
                  </a:extLst>
                </a:gridCol>
                <a:gridCol w="1112132">
                  <a:extLst>
                    <a:ext uri="{9D8B030D-6E8A-4147-A177-3AD203B41FA5}">
                      <a16:colId xmlns:a16="http://schemas.microsoft.com/office/drawing/2014/main" val="3534245462"/>
                    </a:ext>
                  </a:extLst>
                </a:gridCol>
                <a:gridCol w="1112132">
                  <a:extLst>
                    <a:ext uri="{9D8B030D-6E8A-4147-A177-3AD203B41FA5}">
                      <a16:colId xmlns:a16="http://schemas.microsoft.com/office/drawing/2014/main" val="688683710"/>
                    </a:ext>
                  </a:extLst>
                </a:gridCol>
                <a:gridCol w="1112132">
                  <a:extLst>
                    <a:ext uri="{9D8B030D-6E8A-4147-A177-3AD203B41FA5}">
                      <a16:colId xmlns:a16="http://schemas.microsoft.com/office/drawing/2014/main" val="2084410979"/>
                    </a:ext>
                  </a:extLst>
                </a:gridCol>
                <a:gridCol w="1112132">
                  <a:extLst>
                    <a:ext uri="{9D8B030D-6E8A-4147-A177-3AD203B41FA5}">
                      <a16:colId xmlns:a16="http://schemas.microsoft.com/office/drawing/2014/main" val="2109528730"/>
                    </a:ext>
                  </a:extLst>
                </a:gridCol>
              </a:tblGrid>
              <a:tr h="762226">
                <a:tc>
                  <a:txBody>
                    <a:bodyPr/>
                    <a:lstStyle/>
                    <a:p>
                      <a:pPr algn="l"/>
                      <a:r>
                        <a:rPr lang="en-US" sz="1400" dirty="0">
                          <a:latin typeface="Arial" panose="020B0604020202020204" pitchFamily="34" charset="0"/>
                          <a:cs typeface="Arial" panose="020B0604020202020204" pitchFamily="34" charset="0"/>
                        </a:rPr>
                        <a:t>TRAINING SET/TESTING SET</a:t>
                      </a:r>
                    </a:p>
                  </a:txBody>
                  <a:tcPr/>
                </a:tc>
                <a:tc gridSpan="2">
                  <a:txBody>
                    <a:bodyPr/>
                    <a:lstStyle/>
                    <a:p>
                      <a:pPr algn="ctr"/>
                      <a:r>
                        <a:rPr lang="en-US" dirty="0"/>
                        <a:t>WLASL100</a:t>
                      </a:r>
                    </a:p>
                  </a:txBody>
                  <a:tcPr/>
                </a:tc>
                <a:tc hMerge="1">
                  <a:txBody>
                    <a:bodyPr/>
                    <a:lstStyle/>
                    <a:p>
                      <a:endParaRPr lang="en-US" dirty="0"/>
                    </a:p>
                  </a:txBody>
                  <a:tcPr/>
                </a:tc>
                <a:tc gridSpan="2">
                  <a:txBody>
                    <a:bodyPr/>
                    <a:lstStyle/>
                    <a:p>
                      <a:pPr algn="ctr"/>
                      <a:r>
                        <a:rPr lang="en-US" dirty="0"/>
                        <a:t>WLASL300</a:t>
                      </a:r>
                    </a:p>
                  </a:txBody>
                  <a:tcPr/>
                </a:tc>
                <a:tc hMerge="1">
                  <a:txBody>
                    <a:bodyPr/>
                    <a:lstStyle/>
                    <a:p>
                      <a:endParaRPr lang="en-US" dirty="0"/>
                    </a:p>
                  </a:txBody>
                  <a:tcPr/>
                </a:tc>
                <a:tc gridSpan="2">
                  <a:txBody>
                    <a:bodyPr/>
                    <a:lstStyle/>
                    <a:p>
                      <a:pPr algn="ctr"/>
                      <a:r>
                        <a:rPr lang="en-US" dirty="0"/>
                        <a:t>WLASL1000</a:t>
                      </a:r>
                    </a:p>
                  </a:txBody>
                  <a:tcPr/>
                </a:tc>
                <a:tc hMerge="1">
                  <a:txBody>
                    <a:bodyPr/>
                    <a:lstStyle/>
                    <a:p>
                      <a:endParaRPr lang="en-US" dirty="0"/>
                    </a:p>
                  </a:txBody>
                  <a:tcPr/>
                </a:tc>
                <a:tc gridSpan="2">
                  <a:txBody>
                    <a:bodyPr/>
                    <a:lstStyle/>
                    <a:p>
                      <a:pPr algn="ctr"/>
                      <a:r>
                        <a:rPr lang="en-US" dirty="0"/>
                        <a:t>WLASL2000</a:t>
                      </a:r>
                    </a:p>
                  </a:txBody>
                  <a:tcPr/>
                </a:tc>
                <a:tc hMerge="1">
                  <a:txBody>
                    <a:bodyPr/>
                    <a:lstStyle/>
                    <a:p>
                      <a:endParaRPr lang="en-US" dirty="0"/>
                    </a:p>
                  </a:txBody>
                  <a:tcPr/>
                </a:tc>
                <a:extLst>
                  <a:ext uri="{0D108BD9-81ED-4DB2-BD59-A6C34878D82A}">
                    <a16:rowId xmlns:a16="http://schemas.microsoft.com/office/drawing/2014/main" val="2540926537"/>
                  </a:ext>
                </a:extLst>
              </a:tr>
              <a:tr h="386406">
                <a:tc>
                  <a:txBody>
                    <a:bodyPr/>
                    <a:lstStyle/>
                    <a:p>
                      <a:pPr algn="ctr"/>
                      <a:endParaRPr lang="en-US" dirty="0"/>
                    </a:p>
                  </a:txBody>
                  <a:tcPr/>
                </a:tc>
                <a:tc>
                  <a:txBody>
                    <a:bodyPr/>
                    <a:lstStyle/>
                    <a:p>
                      <a:pPr algn="ctr"/>
                      <a:r>
                        <a:rPr lang="en-US" sz="1600" dirty="0"/>
                        <a:t>3D CNN</a:t>
                      </a:r>
                    </a:p>
                  </a:txBody>
                  <a:tcPr/>
                </a:tc>
                <a:tc>
                  <a:txBody>
                    <a:bodyPr/>
                    <a:lstStyle/>
                    <a:p>
                      <a:pPr algn="ctr"/>
                      <a:r>
                        <a:rPr lang="en-US" dirty="0"/>
                        <a:t>TGCN</a:t>
                      </a:r>
                    </a:p>
                  </a:txBody>
                  <a:tcPr/>
                </a:tc>
                <a:tc>
                  <a:txBody>
                    <a:bodyPr/>
                    <a:lstStyle/>
                    <a:p>
                      <a:pPr algn="ctr"/>
                      <a:r>
                        <a:rPr lang="en-US" dirty="0"/>
                        <a:t>3D CNN</a:t>
                      </a:r>
                    </a:p>
                  </a:txBody>
                  <a:tcPr/>
                </a:tc>
                <a:tc>
                  <a:txBody>
                    <a:bodyPr/>
                    <a:lstStyle/>
                    <a:p>
                      <a:pPr algn="ctr"/>
                      <a:r>
                        <a:rPr lang="en-US" dirty="0"/>
                        <a:t>TGCN</a:t>
                      </a:r>
                    </a:p>
                  </a:txBody>
                  <a:tcPr/>
                </a:tc>
                <a:tc>
                  <a:txBody>
                    <a:bodyPr/>
                    <a:lstStyle/>
                    <a:p>
                      <a:pPr algn="ctr"/>
                      <a:r>
                        <a:rPr lang="en-US" dirty="0"/>
                        <a:t>3D CNN</a:t>
                      </a:r>
                    </a:p>
                  </a:txBody>
                  <a:tcPr/>
                </a:tc>
                <a:tc>
                  <a:txBody>
                    <a:bodyPr/>
                    <a:lstStyle/>
                    <a:p>
                      <a:pPr algn="ctr"/>
                      <a:r>
                        <a:rPr lang="en-US" dirty="0"/>
                        <a:t>TGCN</a:t>
                      </a:r>
                    </a:p>
                  </a:txBody>
                  <a:tcPr/>
                </a:tc>
                <a:tc>
                  <a:txBody>
                    <a:bodyPr/>
                    <a:lstStyle/>
                    <a:p>
                      <a:pPr algn="ctr"/>
                      <a:r>
                        <a:rPr lang="en-US" dirty="0"/>
                        <a:t>3D CNN</a:t>
                      </a:r>
                    </a:p>
                  </a:txBody>
                  <a:tcPr/>
                </a:tc>
                <a:tc>
                  <a:txBody>
                    <a:bodyPr/>
                    <a:lstStyle/>
                    <a:p>
                      <a:pPr algn="ctr"/>
                      <a:r>
                        <a:rPr lang="en-US" dirty="0"/>
                        <a:t>TGCN</a:t>
                      </a:r>
                    </a:p>
                  </a:txBody>
                  <a:tcPr/>
                </a:tc>
                <a:extLst>
                  <a:ext uri="{0D108BD9-81ED-4DB2-BD59-A6C34878D82A}">
                    <a16:rowId xmlns:a16="http://schemas.microsoft.com/office/drawing/2014/main" val="1998278285"/>
                  </a:ext>
                </a:extLst>
              </a:tr>
              <a:tr h="666948">
                <a:tc>
                  <a:txBody>
                    <a:bodyPr/>
                    <a:lstStyle/>
                    <a:p>
                      <a:pPr algn="ctr"/>
                      <a:r>
                        <a:rPr lang="en-US" dirty="0"/>
                        <a:t>WLASL100</a:t>
                      </a:r>
                    </a:p>
                  </a:txBody>
                  <a:tcPr/>
                </a:tc>
                <a:tc>
                  <a:txBody>
                    <a:bodyPr/>
                    <a:lstStyle/>
                    <a:p>
                      <a:pPr algn="ctr"/>
                      <a:r>
                        <a:rPr lang="en-US" dirty="0"/>
                        <a:t>0,899</a:t>
                      </a:r>
                    </a:p>
                  </a:txBody>
                  <a:tcPr/>
                </a:tc>
                <a:tc>
                  <a:txBody>
                    <a:bodyPr/>
                    <a:lstStyle/>
                    <a:p>
                      <a:pPr algn="ctr"/>
                      <a:r>
                        <a:rPr lang="en-US" dirty="0"/>
                        <a:t>0,876</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723238733"/>
                  </a:ext>
                </a:extLst>
              </a:tr>
              <a:tr h="666948">
                <a:tc>
                  <a:txBody>
                    <a:bodyPr/>
                    <a:lstStyle/>
                    <a:p>
                      <a:pPr algn="ctr"/>
                      <a:r>
                        <a:rPr lang="en-US" dirty="0"/>
                        <a:t>WLASL300</a:t>
                      </a:r>
                    </a:p>
                  </a:txBody>
                  <a:tcPr/>
                </a:tc>
                <a:tc>
                  <a:txBody>
                    <a:bodyPr/>
                    <a:lstStyle/>
                    <a:p>
                      <a:pPr algn="ctr"/>
                      <a:r>
                        <a:rPr lang="en-US" dirty="0"/>
                        <a:t>0,883</a:t>
                      </a:r>
                    </a:p>
                  </a:txBody>
                  <a:tcPr/>
                </a:tc>
                <a:tc>
                  <a:txBody>
                    <a:bodyPr/>
                    <a:lstStyle/>
                    <a:p>
                      <a:pPr algn="ctr"/>
                      <a:r>
                        <a:rPr lang="en-US" dirty="0"/>
                        <a:t>0,814</a:t>
                      </a:r>
                    </a:p>
                  </a:txBody>
                  <a:tcPr/>
                </a:tc>
                <a:tc>
                  <a:txBody>
                    <a:bodyPr/>
                    <a:lstStyle/>
                    <a:p>
                      <a:pPr algn="ctr"/>
                      <a:r>
                        <a:rPr lang="en-US" dirty="0"/>
                        <a:t>0,869</a:t>
                      </a:r>
                    </a:p>
                  </a:txBody>
                  <a:tcPr/>
                </a:tc>
                <a:tc>
                  <a:txBody>
                    <a:bodyPr/>
                    <a:lstStyle/>
                    <a:p>
                      <a:pPr algn="ctr"/>
                      <a:r>
                        <a:rPr lang="en-US" dirty="0"/>
                        <a:t>0,796</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4286380938"/>
                  </a:ext>
                </a:extLst>
              </a:tr>
              <a:tr h="666948">
                <a:tc>
                  <a:txBody>
                    <a:bodyPr/>
                    <a:lstStyle/>
                    <a:p>
                      <a:pPr algn="ctr"/>
                      <a:r>
                        <a:rPr lang="en-US" dirty="0"/>
                        <a:t>WLASL1000</a:t>
                      </a:r>
                    </a:p>
                  </a:txBody>
                  <a:tcPr/>
                </a:tc>
                <a:tc>
                  <a:txBody>
                    <a:bodyPr/>
                    <a:lstStyle/>
                    <a:p>
                      <a:pPr algn="ctr"/>
                      <a:r>
                        <a:rPr lang="en-US" dirty="0"/>
                        <a:t>0,852</a:t>
                      </a:r>
                    </a:p>
                  </a:txBody>
                  <a:tcPr/>
                </a:tc>
                <a:tc>
                  <a:txBody>
                    <a:bodyPr/>
                    <a:lstStyle/>
                    <a:p>
                      <a:pPr algn="ctr"/>
                      <a:r>
                        <a:rPr lang="en-US" dirty="0"/>
                        <a:t>0,775</a:t>
                      </a:r>
                    </a:p>
                  </a:txBody>
                  <a:tcPr/>
                </a:tc>
                <a:tc>
                  <a:txBody>
                    <a:bodyPr/>
                    <a:lstStyle/>
                    <a:p>
                      <a:pPr algn="ctr"/>
                      <a:r>
                        <a:rPr lang="en-US" dirty="0"/>
                        <a:t>0,862</a:t>
                      </a:r>
                    </a:p>
                  </a:txBody>
                  <a:tcPr/>
                </a:tc>
                <a:tc>
                  <a:txBody>
                    <a:bodyPr/>
                    <a:lstStyle/>
                    <a:p>
                      <a:pPr algn="ctr"/>
                      <a:r>
                        <a:rPr lang="en-US" dirty="0"/>
                        <a:t>0,742</a:t>
                      </a:r>
                    </a:p>
                  </a:txBody>
                  <a:tcPr/>
                </a:tc>
                <a:tc>
                  <a:txBody>
                    <a:bodyPr/>
                    <a:lstStyle/>
                    <a:p>
                      <a:pPr algn="ctr"/>
                      <a:r>
                        <a:rPr lang="en-US" dirty="0"/>
                        <a:t>0,843</a:t>
                      </a:r>
                    </a:p>
                  </a:txBody>
                  <a:tcPr/>
                </a:tc>
                <a:tc>
                  <a:txBody>
                    <a:bodyPr/>
                    <a:lstStyle/>
                    <a:p>
                      <a:pPr algn="ctr"/>
                      <a:r>
                        <a:rPr lang="en-US" dirty="0"/>
                        <a:t>0,719</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778199278"/>
                  </a:ext>
                </a:extLst>
              </a:tr>
              <a:tr h="666948">
                <a:tc>
                  <a:txBody>
                    <a:bodyPr/>
                    <a:lstStyle/>
                    <a:p>
                      <a:pPr algn="ctr"/>
                      <a:r>
                        <a:rPr lang="en-US" dirty="0"/>
                        <a:t>WLASL2000</a:t>
                      </a:r>
                    </a:p>
                  </a:txBody>
                  <a:tcPr/>
                </a:tc>
                <a:tc>
                  <a:txBody>
                    <a:bodyPr/>
                    <a:lstStyle/>
                    <a:p>
                      <a:pPr algn="ctr"/>
                      <a:r>
                        <a:rPr lang="en-US" dirty="0"/>
                        <a:t>0,720</a:t>
                      </a:r>
                    </a:p>
                  </a:txBody>
                  <a:tcPr/>
                </a:tc>
                <a:tc>
                  <a:txBody>
                    <a:bodyPr/>
                    <a:lstStyle/>
                    <a:p>
                      <a:pPr algn="ctr"/>
                      <a:r>
                        <a:rPr lang="en-US" dirty="0"/>
                        <a:t>0,678</a:t>
                      </a:r>
                    </a:p>
                  </a:txBody>
                  <a:tcPr/>
                </a:tc>
                <a:tc>
                  <a:txBody>
                    <a:bodyPr/>
                    <a:lstStyle/>
                    <a:p>
                      <a:pPr algn="ctr"/>
                      <a:r>
                        <a:rPr lang="en-US" dirty="0"/>
                        <a:t>0,711</a:t>
                      </a:r>
                    </a:p>
                  </a:txBody>
                  <a:tcPr/>
                </a:tc>
                <a:tc>
                  <a:txBody>
                    <a:bodyPr/>
                    <a:lstStyle/>
                    <a:p>
                      <a:pPr algn="ctr"/>
                      <a:r>
                        <a:rPr lang="en-US" dirty="0"/>
                        <a:t>0,654</a:t>
                      </a:r>
                    </a:p>
                  </a:txBody>
                  <a:tcPr/>
                </a:tc>
                <a:tc>
                  <a:txBody>
                    <a:bodyPr/>
                    <a:lstStyle/>
                    <a:p>
                      <a:pPr algn="ctr"/>
                      <a:r>
                        <a:rPr lang="en-US" dirty="0"/>
                        <a:t>0,673</a:t>
                      </a:r>
                    </a:p>
                  </a:txBody>
                  <a:tcPr/>
                </a:tc>
                <a:tc>
                  <a:txBody>
                    <a:bodyPr/>
                    <a:lstStyle/>
                    <a:p>
                      <a:pPr algn="ctr"/>
                      <a:r>
                        <a:rPr lang="en-US" dirty="0"/>
                        <a:t>0,645</a:t>
                      </a:r>
                    </a:p>
                  </a:txBody>
                  <a:tcPr/>
                </a:tc>
                <a:tc>
                  <a:txBody>
                    <a:bodyPr/>
                    <a:lstStyle/>
                    <a:p>
                      <a:pPr algn="ctr"/>
                      <a:r>
                        <a:rPr lang="en-US" dirty="0"/>
                        <a:t>0,663</a:t>
                      </a:r>
                    </a:p>
                  </a:txBody>
                  <a:tcPr/>
                </a:tc>
                <a:tc>
                  <a:txBody>
                    <a:bodyPr/>
                    <a:lstStyle/>
                    <a:p>
                      <a:pPr algn="ctr"/>
                      <a:r>
                        <a:rPr lang="en-US" dirty="0"/>
                        <a:t>0,622</a:t>
                      </a:r>
                    </a:p>
                  </a:txBody>
                  <a:tcPr/>
                </a:tc>
                <a:extLst>
                  <a:ext uri="{0D108BD9-81ED-4DB2-BD59-A6C34878D82A}">
                    <a16:rowId xmlns:a16="http://schemas.microsoft.com/office/drawing/2014/main" val="1653243055"/>
                  </a:ext>
                </a:extLst>
              </a:tr>
            </a:tbl>
          </a:graphicData>
        </a:graphic>
      </p:graphicFrame>
      <p:sp>
        <p:nvSpPr>
          <p:cNvPr id="4" name="Θέση αριθμού διαφάνειας 3">
            <a:extLst>
              <a:ext uri="{FF2B5EF4-FFF2-40B4-BE49-F238E27FC236}">
                <a16:creationId xmlns:a16="http://schemas.microsoft.com/office/drawing/2014/main" id="{1B30D16E-EF7F-4E3A-8EB1-D176E1FF356E}"/>
              </a:ext>
            </a:extLst>
          </p:cNvPr>
          <p:cNvSpPr>
            <a:spLocks noGrp="1"/>
          </p:cNvSpPr>
          <p:nvPr>
            <p:ph type="sldNum" sz="quarter" idx="13"/>
          </p:nvPr>
        </p:nvSpPr>
        <p:spPr/>
        <p:txBody>
          <a:bodyPr/>
          <a:lstStyle/>
          <a:p>
            <a:pPr>
              <a:defRPr/>
            </a:pPr>
            <a:fld id="{067A270A-E653-4AD2-9076-9115A24AE536}" type="slidenum">
              <a:rPr lang="el-GR" smtClean="0"/>
              <a:pPr>
                <a:defRPr/>
              </a:pPr>
              <a:t>100</a:t>
            </a:fld>
            <a:endParaRPr lang="el-GR"/>
          </a:p>
        </p:txBody>
      </p:sp>
    </p:spTree>
    <p:extLst>
      <p:ext uri="{BB962C8B-B14F-4D97-AF65-F5344CB8AC3E}">
        <p14:creationId xmlns:p14="http://schemas.microsoft.com/office/powerpoint/2010/main" val="38920928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FA4DF805-4136-4E72-BF74-10DD81C4ECBC}"/>
              </a:ext>
            </a:extLst>
          </p:cNvPr>
          <p:cNvSpPr>
            <a:spLocks noGrp="1"/>
          </p:cNvSpPr>
          <p:nvPr>
            <p:ph type="title"/>
          </p:nvPr>
        </p:nvSpPr>
        <p:spPr>
          <a:xfrm>
            <a:off x="1415480" y="365125"/>
            <a:ext cx="9073008" cy="5991225"/>
          </a:xfrm>
        </p:spPr>
        <p:txBody>
          <a:bodyPr/>
          <a:lstStyle/>
          <a:p>
            <a:r>
              <a:rPr lang="en-US" dirty="0"/>
              <a:t>SKELETON-BASED GESTURE RECOGNITION</a:t>
            </a:r>
          </a:p>
        </p:txBody>
      </p:sp>
      <p:sp>
        <p:nvSpPr>
          <p:cNvPr id="4" name="Θέση αριθμού διαφάνειας 3">
            <a:extLst>
              <a:ext uri="{FF2B5EF4-FFF2-40B4-BE49-F238E27FC236}">
                <a16:creationId xmlns:a16="http://schemas.microsoft.com/office/drawing/2014/main" id="{961EC361-23C5-4538-850A-8E0337294B6C}"/>
              </a:ext>
            </a:extLst>
          </p:cNvPr>
          <p:cNvSpPr>
            <a:spLocks noGrp="1"/>
          </p:cNvSpPr>
          <p:nvPr>
            <p:ph type="sldNum" sz="quarter" idx="10"/>
          </p:nvPr>
        </p:nvSpPr>
        <p:spPr/>
        <p:txBody>
          <a:bodyPr/>
          <a:lstStyle/>
          <a:p>
            <a:pPr>
              <a:defRPr/>
            </a:pPr>
            <a:fld id="{067A270A-E653-4AD2-9076-9115A24AE536}" type="slidenum">
              <a:rPr lang="el-GR" smtClean="0"/>
              <a:pPr>
                <a:defRPr/>
              </a:pPr>
              <a:t>101</a:t>
            </a:fld>
            <a:endParaRPr lang="el-GR"/>
          </a:p>
        </p:txBody>
      </p:sp>
    </p:spTree>
    <p:extLst>
      <p:ext uri="{BB962C8B-B14F-4D97-AF65-F5344CB8AC3E}">
        <p14:creationId xmlns:p14="http://schemas.microsoft.com/office/powerpoint/2010/main" val="10938196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61E192FC-78F6-4532-BB40-92803A1C7108}"/>
              </a:ext>
            </a:extLst>
          </p:cNvPr>
          <p:cNvSpPr>
            <a:spLocks noGrp="1"/>
          </p:cNvSpPr>
          <p:nvPr>
            <p:ph type="title"/>
          </p:nvPr>
        </p:nvSpPr>
        <p:spPr>
          <a:xfrm>
            <a:off x="1343472" y="1"/>
            <a:ext cx="7521480" cy="1484784"/>
          </a:xfrm>
        </p:spPr>
        <p:txBody>
          <a:bodyPr/>
          <a:lstStyle/>
          <a:p>
            <a:r>
              <a:rPr lang="en-US" dirty="0"/>
              <a:t>Skeleton-Based Gesture Recognition</a:t>
            </a:r>
          </a:p>
        </p:txBody>
      </p:sp>
      <p:sp>
        <p:nvSpPr>
          <p:cNvPr id="5" name="Θέση περιεχομένου 4">
            <a:extLst>
              <a:ext uri="{FF2B5EF4-FFF2-40B4-BE49-F238E27FC236}">
                <a16:creationId xmlns:a16="http://schemas.microsoft.com/office/drawing/2014/main" id="{E28229DD-3909-4017-8A00-5994CE7FFDDE}"/>
              </a:ext>
            </a:extLst>
          </p:cNvPr>
          <p:cNvSpPr>
            <a:spLocks noGrp="1"/>
          </p:cNvSpPr>
          <p:nvPr>
            <p:ph sz="quarter" idx="12"/>
          </p:nvPr>
        </p:nvSpPr>
        <p:spPr>
          <a:xfrm>
            <a:off x="1343472" y="1484784"/>
            <a:ext cx="10009188" cy="4753793"/>
          </a:xfrm>
        </p:spPr>
        <p:txBody>
          <a:bodyPr/>
          <a:lstStyle/>
          <a:p>
            <a:pPr lvl="0" algn="just"/>
            <a:r>
              <a:rPr lang="en-US" sz="2400" dirty="0"/>
              <a:t>The [LIU2020] proposed architecture is built for a skeleton-based Gesture recognition and its approach is that the gesture is a sequence of complexly composite movements.</a:t>
            </a:r>
            <a:endParaRPr lang="el-GR" sz="2400" dirty="0"/>
          </a:p>
          <a:p>
            <a:pPr lvl="0" algn="just"/>
            <a:r>
              <a:rPr lang="en-US" sz="2400" dirty="0"/>
              <a:t>The innovation of this architecture is that it is combined of two model: one applied on the hand posture variations and the other on the hand movements.</a:t>
            </a:r>
            <a:endParaRPr lang="el-GR" sz="2400" dirty="0"/>
          </a:p>
          <a:p>
            <a:pPr lvl="0" algn="just"/>
            <a:r>
              <a:rPr lang="en-US" sz="2400" dirty="0"/>
              <a:t>HPEV (3D hand posture evolution volume) is the model  applied on the posture variations and HMM (2D hand movement map) model captures holistic movements.</a:t>
            </a:r>
            <a:endParaRPr lang="el-GR" sz="2400" dirty="0"/>
          </a:p>
          <a:p>
            <a:pPr lvl="0" algn="just"/>
            <a:r>
              <a:rPr lang="en-US" sz="2400" dirty="0"/>
              <a:t>The HPEV integrates spatiotemporal information of hand postures with a 3D CNN, and on the other hand, the HMM uses a 2D CNN model to manipulate hand movement features.</a:t>
            </a:r>
            <a:endParaRPr lang="el-GR" sz="2400" dirty="0"/>
          </a:p>
          <a:p>
            <a:endParaRPr lang="en-US" dirty="0"/>
          </a:p>
        </p:txBody>
      </p:sp>
      <p:sp>
        <p:nvSpPr>
          <p:cNvPr id="3" name="Θέση αριθμού διαφάνειας 2">
            <a:extLst>
              <a:ext uri="{FF2B5EF4-FFF2-40B4-BE49-F238E27FC236}">
                <a16:creationId xmlns:a16="http://schemas.microsoft.com/office/drawing/2014/main" id="{089777D0-9555-4C88-A8A6-FE7C50C1CB92}"/>
              </a:ext>
            </a:extLst>
          </p:cNvPr>
          <p:cNvSpPr>
            <a:spLocks noGrp="1"/>
          </p:cNvSpPr>
          <p:nvPr>
            <p:ph type="sldNum" sz="quarter" idx="13"/>
          </p:nvPr>
        </p:nvSpPr>
        <p:spPr/>
        <p:txBody>
          <a:bodyPr/>
          <a:lstStyle/>
          <a:p>
            <a:pPr>
              <a:defRPr/>
            </a:pPr>
            <a:fld id="{2AC0C609-90B0-4BB8-8EC5-0EA5637212F7}" type="slidenum">
              <a:rPr lang="el-GR" smtClean="0"/>
              <a:pPr>
                <a:defRPr/>
              </a:pPr>
              <a:t>102</a:t>
            </a:fld>
            <a:endParaRPr lang="el-GR"/>
          </a:p>
        </p:txBody>
      </p:sp>
    </p:spTree>
    <p:extLst>
      <p:ext uri="{BB962C8B-B14F-4D97-AF65-F5344CB8AC3E}">
        <p14:creationId xmlns:p14="http://schemas.microsoft.com/office/powerpoint/2010/main" val="21605589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BCFB54B-EA77-4A5C-9D9E-4136B80E6BBD}"/>
              </a:ext>
            </a:extLst>
          </p:cNvPr>
          <p:cNvSpPr>
            <a:spLocks noGrp="1"/>
          </p:cNvSpPr>
          <p:nvPr>
            <p:ph type="title"/>
          </p:nvPr>
        </p:nvSpPr>
        <p:spPr>
          <a:xfrm>
            <a:off x="1847528" y="5301208"/>
            <a:ext cx="8208467" cy="1008112"/>
          </a:xfrm>
        </p:spPr>
        <p:txBody>
          <a:bodyPr/>
          <a:lstStyle/>
          <a:p>
            <a:pPr algn="ctr"/>
            <a:r>
              <a:rPr lang="en-US" sz="2000" b="0" dirty="0">
                <a:solidFill>
                  <a:schemeClr val="tx1"/>
                </a:solidFill>
              </a:rPr>
              <a:t>Hand gesture separated into hand posture variations and hand movements</a:t>
            </a:r>
            <a:br>
              <a:rPr lang="en-US" sz="2000" dirty="0">
                <a:solidFill>
                  <a:schemeClr val="tx1"/>
                </a:solidFill>
              </a:rPr>
            </a:br>
            <a:r>
              <a:rPr lang="en-US" sz="2000" dirty="0">
                <a:solidFill>
                  <a:schemeClr val="tx1"/>
                </a:solidFill>
              </a:rPr>
              <a:t>[LIU2020]</a:t>
            </a:r>
          </a:p>
        </p:txBody>
      </p:sp>
      <p:pic>
        <p:nvPicPr>
          <p:cNvPr id="6" name="Θέση περιεχομένου 5">
            <a:extLst>
              <a:ext uri="{FF2B5EF4-FFF2-40B4-BE49-F238E27FC236}">
                <a16:creationId xmlns:a16="http://schemas.microsoft.com/office/drawing/2014/main" id="{5FD3F358-2A34-4115-8B49-89542BA35493}"/>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847528" y="548680"/>
            <a:ext cx="8208467" cy="4752429"/>
          </a:xfrm>
        </p:spPr>
      </p:pic>
      <p:sp>
        <p:nvSpPr>
          <p:cNvPr id="4" name="Θέση αριθμού διαφάνειας 3">
            <a:extLst>
              <a:ext uri="{FF2B5EF4-FFF2-40B4-BE49-F238E27FC236}">
                <a16:creationId xmlns:a16="http://schemas.microsoft.com/office/drawing/2014/main" id="{FB61924E-A2ED-4B78-974B-E64B4027799B}"/>
              </a:ext>
            </a:extLst>
          </p:cNvPr>
          <p:cNvSpPr>
            <a:spLocks noGrp="1"/>
          </p:cNvSpPr>
          <p:nvPr>
            <p:ph type="sldNum" sz="quarter" idx="13"/>
          </p:nvPr>
        </p:nvSpPr>
        <p:spPr/>
        <p:txBody>
          <a:bodyPr/>
          <a:lstStyle/>
          <a:p>
            <a:pPr>
              <a:defRPr/>
            </a:pPr>
            <a:fld id="{067A270A-E653-4AD2-9076-9115A24AE536}" type="slidenum">
              <a:rPr lang="el-GR" smtClean="0"/>
              <a:pPr>
                <a:defRPr/>
              </a:pPr>
              <a:t>103</a:t>
            </a:fld>
            <a:endParaRPr lang="el-GR"/>
          </a:p>
        </p:txBody>
      </p:sp>
    </p:spTree>
    <p:extLst>
      <p:ext uri="{BB962C8B-B14F-4D97-AF65-F5344CB8AC3E}">
        <p14:creationId xmlns:p14="http://schemas.microsoft.com/office/powerpoint/2010/main" val="12926513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EA26E99-A2E7-4211-B042-ABB3D7996468}"/>
              </a:ext>
            </a:extLst>
          </p:cNvPr>
          <p:cNvSpPr>
            <a:spLocks noGrp="1"/>
          </p:cNvSpPr>
          <p:nvPr>
            <p:ph type="title"/>
          </p:nvPr>
        </p:nvSpPr>
        <p:spPr>
          <a:xfrm>
            <a:off x="1343472" y="404664"/>
            <a:ext cx="7521480" cy="1080120"/>
          </a:xfrm>
        </p:spPr>
        <p:txBody>
          <a:bodyPr/>
          <a:lstStyle/>
          <a:p>
            <a:r>
              <a:rPr lang="en-US" dirty="0"/>
              <a:t>FRPV -Fingertip Relative Position Vector</a:t>
            </a:r>
          </a:p>
        </p:txBody>
      </p:sp>
      <p:sp>
        <p:nvSpPr>
          <p:cNvPr id="3" name="Θέση περιεχομένου 2">
            <a:extLst>
              <a:ext uri="{FF2B5EF4-FFF2-40B4-BE49-F238E27FC236}">
                <a16:creationId xmlns:a16="http://schemas.microsoft.com/office/drawing/2014/main" id="{8866B88E-D7E1-4A51-8446-390C9CE85561}"/>
              </a:ext>
            </a:extLst>
          </p:cNvPr>
          <p:cNvSpPr>
            <a:spLocks noGrp="1"/>
          </p:cNvSpPr>
          <p:nvPr>
            <p:ph sz="quarter" idx="12"/>
          </p:nvPr>
        </p:nvSpPr>
        <p:spPr>
          <a:xfrm>
            <a:off x="1343472" y="1628800"/>
            <a:ext cx="10009188" cy="4609777"/>
          </a:xfrm>
        </p:spPr>
        <p:txBody>
          <a:bodyPr/>
          <a:lstStyle/>
          <a:p>
            <a:pPr algn="just"/>
            <a:r>
              <a:rPr lang="en-US" sz="2400" dirty="0"/>
              <a:t>FRPV</a:t>
            </a:r>
            <a:r>
              <a:rPr lang="de-DE" sz="2400" dirty="0"/>
              <a:t> </a:t>
            </a:r>
            <a:r>
              <a:rPr lang="en-US" sz="2400" dirty="0"/>
              <a:t>describes finger motion precisely the relative positions of four fingers and thumb of each frame construct it.</a:t>
            </a:r>
          </a:p>
          <a:p>
            <a:pPr algn="just"/>
            <a:r>
              <a:rPr lang="en-US" sz="2400" dirty="0"/>
              <a:t>For frame t, the four relative positions are concatenated as a vector </a:t>
            </a:r>
            <a:r>
              <a:rPr lang="en-US" sz="2400" i="1" dirty="0"/>
              <a:t>u</a:t>
            </a:r>
            <a:r>
              <a:rPr lang="en-US" sz="2400" i="1" baseline="-25000" dirty="0"/>
              <a:t>t</a:t>
            </a:r>
            <a:r>
              <a:rPr lang="en-US" sz="2400" i="1" dirty="0"/>
              <a:t> </a:t>
            </a:r>
            <a:r>
              <a:rPr lang="en-US" sz="2400" dirty="0"/>
              <a:t>as follows:</a:t>
            </a:r>
          </a:p>
          <a:p>
            <a:pPr algn="just"/>
            <a:r>
              <a:rPr lang="en-US" sz="2400" dirty="0"/>
              <a:t>where </a:t>
            </a:r>
            <a:r>
              <a:rPr lang="en-US" sz="2400" i="1" dirty="0"/>
              <a:t>p(0,t)</a:t>
            </a:r>
            <a:r>
              <a:rPr lang="en-US" sz="2400" dirty="0"/>
              <a:t> is the coordinate of thumb of the </a:t>
            </a:r>
            <a:r>
              <a:rPr lang="en-US" sz="2400" i="1" dirty="0"/>
              <a:t>t</a:t>
            </a:r>
            <a:r>
              <a:rPr lang="en-US" sz="2400" dirty="0"/>
              <a:t>-th frame, and </a:t>
            </a:r>
            <a:r>
              <a:rPr lang="en-US" sz="2400" i="1" dirty="0"/>
              <a:t>p(I,t)</a:t>
            </a:r>
            <a:r>
              <a:rPr lang="en-US" sz="2400" dirty="0"/>
              <a:t>, </a:t>
            </a:r>
            <a:r>
              <a:rPr lang="en-US" sz="2400" i="1" dirty="0"/>
              <a:t>p(M,t)</a:t>
            </a:r>
            <a:r>
              <a:rPr lang="en-US" sz="2400" dirty="0"/>
              <a:t>, </a:t>
            </a:r>
            <a:r>
              <a:rPr lang="en-US" sz="2400" i="1" dirty="0"/>
              <a:t>p(R,t)</a:t>
            </a:r>
            <a:r>
              <a:rPr lang="en-US" sz="2400" dirty="0"/>
              <a:t> and </a:t>
            </a:r>
            <a:r>
              <a:rPr lang="en-US" sz="2400" i="1" dirty="0"/>
              <a:t>p(L,t)</a:t>
            </a:r>
            <a:r>
              <a:rPr lang="en-US" sz="2400" dirty="0"/>
              <a:t> are the coordinates of index fingertip, middle fingertip, ring fingertip and little fingertip at frame </a:t>
            </a:r>
            <a:r>
              <a:rPr lang="en-US" sz="2400" i="1" dirty="0"/>
              <a:t>t</a:t>
            </a:r>
            <a:r>
              <a:rPr lang="en-US" sz="2400" dirty="0"/>
              <a:t> respectively.</a:t>
            </a:r>
          </a:p>
          <a:p>
            <a:pPr algn="just"/>
            <a:r>
              <a:rPr lang="en-US" sz="2400" dirty="0"/>
              <a:t>The FRPV is the concatenation of all the </a:t>
            </a:r>
            <a:r>
              <a:rPr lang="en-US" sz="2400" i="1" dirty="0"/>
              <a:t>u</a:t>
            </a:r>
            <a:r>
              <a:rPr lang="en-US" sz="2400" i="1" baseline="-25000" dirty="0"/>
              <a:t>t</a:t>
            </a:r>
            <a:r>
              <a:rPr lang="en-US" sz="2400" dirty="0"/>
              <a:t> of each frame [N= number of frames]:</a:t>
            </a:r>
          </a:p>
        </p:txBody>
      </p:sp>
      <p:sp>
        <p:nvSpPr>
          <p:cNvPr id="4" name="Θέση αριθμού διαφάνειας 3">
            <a:extLst>
              <a:ext uri="{FF2B5EF4-FFF2-40B4-BE49-F238E27FC236}">
                <a16:creationId xmlns:a16="http://schemas.microsoft.com/office/drawing/2014/main" id="{4CB4F387-FACF-4323-939E-7308818A52AB}"/>
              </a:ext>
            </a:extLst>
          </p:cNvPr>
          <p:cNvSpPr>
            <a:spLocks noGrp="1"/>
          </p:cNvSpPr>
          <p:nvPr>
            <p:ph type="sldNum" sz="quarter" idx="13"/>
          </p:nvPr>
        </p:nvSpPr>
        <p:spPr/>
        <p:txBody>
          <a:bodyPr/>
          <a:lstStyle/>
          <a:p>
            <a:pPr>
              <a:defRPr/>
            </a:pPr>
            <a:fld id="{067A270A-E653-4AD2-9076-9115A24AE536}" type="slidenum">
              <a:rPr lang="el-GR" smtClean="0"/>
              <a:pPr>
                <a:defRPr/>
              </a:pPr>
              <a:t>104</a:t>
            </a:fld>
            <a:endParaRPr lang="el-GR"/>
          </a:p>
        </p:txBody>
      </p:sp>
      <p:pic>
        <p:nvPicPr>
          <p:cNvPr id="8" name="Εικόνα 7" descr="\documentclass{article}&#10;\usepackage{amsmath,amsfonts,amssymb,xcolor}&#10;\pagestyle{empty}&#10;\begin{document}&#10;&#10;$u_t=(p_{I,t},p_{M,t},p_{R,t},p_{L,t})-(p_{0,t},p_{0,t},p_{0,t},p_{0,t})$&#10;&#10;\end{document}" title="IguanaTex Bitmap Display">
            <a:extLst>
              <a:ext uri="{FF2B5EF4-FFF2-40B4-BE49-F238E27FC236}">
                <a16:creationId xmlns:a16="http://schemas.microsoft.com/office/drawing/2014/main" id="{1E9B71FD-8B4D-47D0-ADD6-BEEE87F1D81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431704" y="2852936"/>
            <a:ext cx="6155436" cy="318142"/>
          </a:xfrm>
          <a:prstGeom prst="rect">
            <a:avLst/>
          </a:prstGeom>
        </p:spPr>
      </p:pic>
      <p:pic>
        <p:nvPicPr>
          <p:cNvPr id="10" name="Εικόνα 9" descr="\documentclass{article}&#10;\usepackage{amsmath,amsfonts,amssymb,xcolor}&#10;\pagestyle{empty}&#10;\begin{document}&#10;&#10;$U_{FRPV}=(u_1,u_2,\dots,u_t,\dots,u_N)$&#10;&#10;\end{document}" title="IguanaTex Bitmap Display">
            <a:extLst>
              <a:ext uri="{FF2B5EF4-FFF2-40B4-BE49-F238E27FC236}">
                <a16:creationId xmlns:a16="http://schemas.microsoft.com/office/drawing/2014/main" id="{2B46003A-2032-403B-9B33-52BC2258D03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431704" y="4923829"/>
            <a:ext cx="4355657" cy="305371"/>
          </a:xfrm>
          <a:prstGeom prst="rect">
            <a:avLst/>
          </a:prstGeom>
        </p:spPr>
      </p:pic>
    </p:spTree>
    <p:extLst>
      <p:ext uri="{BB962C8B-B14F-4D97-AF65-F5344CB8AC3E}">
        <p14:creationId xmlns:p14="http://schemas.microsoft.com/office/powerpoint/2010/main" val="34146384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C33206E-81C7-4A8E-B059-EB612F827B25}"/>
              </a:ext>
            </a:extLst>
          </p:cNvPr>
          <p:cNvSpPr>
            <a:spLocks noGrp="1"/>
          </p:cNvSpPr>
          <p:nvPr>
            <p:ph type="title"/>
          </p:nvPr>
        </p:nvSpPr>
        <p:spPr>
          <a:xfrm>
            <a:off x="1343472" y="404664"/>
            <a:ext cx="8784976" cy="792088"/>
          </a:xfrm>
        </p:spPr>
        <p:txBody>
          <a:bodyPr/>
          <a:lstStyle/>
          <a:p>
            <a:r>
              <a:rPr lang="en-US" dirty="0"/>
              <a:t>Architecture of the system(1)</a:t>
            </a:r>
          </a:p>
        </p:txBody>
      </p:sp>
      <p:sp>
        <p:nvSpPr>
          <p:cNvPr id="3" name="Θέση περιεχομένου 2">
            <a:extLst>
              <a:ext uri="{FF2B5EF4-FFF2-40B4-BE49-F238E27FC236}">
                <a16:creationId xmlns:a16="http://schemas.microsoft.com/office/drawing/2014/main" id="{355A75A8-A0B2-4CAB-8F3B-A946F200C7E2}"/>
              </a:ext>
            </a:extLst>
          </p:cNvPr>
          <p:cNvSpPr>
            <a:spLocks noGrp="1"/>
          </p:cNvSpPr>
          <p:nvPr>
            <p:ph sz="quarter" idx="12"/>
          </p:nvPr>
        </p:nvSpPr>
        <p:spPr>
          <a:xfrm>
            <a:off x="1343472" y="1340768"/>
            <a:ext cx="10009188" cy="4897809"/>
          </a:xfrm>
        </p:spPr>
        <p:txBody>
          <a:bodyPr/>
          <a:lstStyle/>
          <a:p>
            <a:pPr algn="just"/>
            <a:r>
              <a:rPr lang="en-US" sz="2000" dirty="0">
                <a:solidFill>
                  <a:schemeClr val="tx1"/>
                </a:solidFill>
                <a:cs typeface="Arial" panose="020B0604020202020204" pitchFamily="34" charset="0"/>
              </a:rPr>
              <a:t>The system consists two main streams and each of them extracts a vector of the features that has built for: HPEV-Net and </a:t>
            </a:r>
            <a:r>
              <a:rPr lang="en-US" sz="2000" dirty="0">
                <a:solidFill>
                  <a:schemeClr val="tx1"/>
                </a:solidFill>
                <a:effectLst/>
                <a:ea typeface="Times New Roman" panose="02020603050405020304" pitchFamily="18" charset="0"/>
                <a:cs typeface="Arial" panose="020B0604020202020204" pitchFamily="34" charset="0"/>
              </a:rPr>
              <a:t>HMM-Net.</a:t>
            </a:r>
            <a:endParaRPr lang="en-US" sz="2000" dirty="0">
              <a:solidFill>
                <a:schemeClr val="tx1"/>
              </a:solidFill>
              <a:cs typeface="Arial" panose="020B0604020202020204" pitchFamily="34" charset="0"/>
            </a:endParaRPr>
          </a:p>
          <a:p>
            <a:pPr algn="just"/>
            <a:r>
              <a:rPr lang="en-US" sz="2000" dirty="0">
                <a:solidFill>
                  <a:schemeClr val="tx1"/>
                </a:solidFill>
                <a:cs typeface="Arial" panose="020B0604020202020204" pitchFamily="34" charset="0"/>
              </a:rPr>
              <a:t>HPEV-Net is applied for the hand movement map and uses a 3D CNN for the </a:t>
            </a:r>
            <a:r>
              <a:rPr lang="en-US" sz="2000" dirty="0">
                <a:solidFill>
                  <a:schemeClr val="tx1"/>
                </a:solidFill>
                <a:effectLst/>
                <a:ea typeface="Times New Roman" panose="02020603050405020304" pitchFamily="18" charset="0"/>
                <a:cs typeface="Arial" panose="020B0604020202020204" pitchFamily="34" charset="0"/>
              </a:rPr>
              <a:t>low-level features with the size of the kernel 7x3x3 and afterwards there is a stack of four bottleneck modules [KAI2016] for the high level features.</a:t>
            </a:r>
          </a:p>
          <a:p>
            <a:pPr algn="just"/>
            <a:r>
              <a:rPr lang="en-US" sz="2000" dirty="0">
                <a:solidFill>
                  <a:schemeClr val="tx1"/>
                </a:solidFill>
                <a:ea typeface="Times New Roman" panose="02020603050405020304" pitchFamily="18" charset="0"/>
                <a:cs typeface="Arial" panose="020B0604020202020204" pitchFamily="34" charset="0"/>
              </a:rPr>
              <a:t>In every CNN layer is used batch normalization and the activation function is RELU. Also, the max pooling layers are 4x2x2.</a:t>
            </a:r>
            <a:endParaRPr lang="en-US" sz="2000" dirty="0">
              <a:solidFill>
                <a:schemeClr val="tx1"/>
              </a:solidFill>
              <a:effectLst/>
              <a:ea typeface="Times New Roman" panose="02020603050405020304" pitchFamily="18" charset="0"/>
              <a:cs typeface="Arial" panose="020B0604020202020204" pitchFamily="34" charset="0"/>
            </a:endParaRPr>
          </a:p>
          <a:p>
            <a:pPr algn="just"/>
            <a:r>
              <a:rPr lang="en-US" sz="2000" dirty="0">
                <a:solidFill>
                  <a:schemeClr val="tx1"/>
                </a:solidFill>
                <a:effectLst/>
                <a:ea typeface="Times New Roman" panose="02020603050405020304" pitchFamily="18" charset="0"/>
                <a:cs typeface="Arial" panose="020B0604020202020204" pitchFamily="34" charset="0"/>
              </a:rPr>
              <a:t>The</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output</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channels</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of</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the</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four</a:t>
            </a:r>
            <a:r>
              <a:rPr lang="en-US" sz="2000" spc="-75"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bottleneck</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modules are</a:t>
            </a:r>
            <a:r>
              <a:rPr lang="en-US" sz="2000" spc="-6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128,</a:t>
            </a:r>
            <a:r>
              <a:rPr lang="en-US" sz="2000" spc="-5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128,</a:t>
            </a:r>
            <a:r>
              <a:rPr lang="en-US" sz="2000" spc="-55"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256</a:t>
            </a:r>
            <a:r>
              <a:rPr lang="en-US" sz="2000" spc="-55"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and</a:t>
            </a:r>
            <a:r>
              <a:rPr lang="en-US" sz="2000" spc="-6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512.</a:t>
            </a:r>
          </a:p>
          <a:p>
            <a:pPr algn="just"/>
            <a:r>
              <a:rPr lang="en-US" sz="2000" dirty="0">
                <a:solidFill>
                  <a:schemeClr val="tx1"/>
                </a:solidFill>
                <a:effectLst/>
                <a:ea typeface="Times New Roman" panose="02020603050405020304" pitchFamily="18" charset="0"/>
                <a:cs typeface="Arial" panose="020B0604020202020204" pitchFamily="34" charset="0"/>
              </a:rPr>
              <a:t>The output of the last bottleneck after global average pooling ends into a feature vector.</a:t>
            </a:r>
          </a:p>
          <a:p>
            <a:pPr algn="just"/>
            <a:r>
              <a:rPr lang="en-US" sz="2000" dirty="0">
                <a:solidFill>
                  <a:schemeClr val="tx1"/>
                </a:solidFill>
                <a:cs typeface="Arial" panose="020B0604020202020204" pitchFamily="34" charset="0"/>
              </a:rPr>
              <a:t>The Fingertip Relative Position Vector (FRPV), is applied to describe movements of the fingers, because the restrictions on the resolution make very difficult the encoding of these movements.</a:t>
            </a:r>
          </a:p>
          <a:p>
            <a:endParaRPr lang="en-US" dirty="0"/>
          </a:p>
        </p:txBody>
      </p:sp>
      <p:sp>
        <p:nvSpPr>
          <p:cNvPr id="4" name="Θέση αριθμού διαφάνειας 3">
            <a:extLst>
              <a:ext uri="{FF2B5EF4-FFF2-40B4-BE49-F238E27FC236}">
                <a16:creationId xmlns:a16="http://schemas.microsoft.com/office/drawing/2014/main" id="{EC04918B-0D07-4580-BBAC-7F8FA8C0B285}"/>
              </a:ext>
            </a:extLst>
          </p:cNvPr>
          <p:cNvSpPr>
            <a:spLocks noGrp="1"/>
          </p:cNvSpPr>
          <p:nvPr>
            <p:ph type="sldNum" sz="quarter" idx="13"/>
          </p:nvPr>
        </p:nvSpPr>
        <p:spPr/>
        <p:txBody>
          <a:bodyPr/>
          <a:lstStyle/>
          <a:p>
            <a:pPr>
              <a:defRPr/>
            </a:pPr>
            <a:fld id="{067A270A-E653-4AD2-9076-9115A24AE536}" type="slidenum">
              <a:rPr lang="el-GR" smtClean="0"/>
              <a:pPr>
                <a:defRPr/>
              </a:pPr>
              <a:t>105</a:t>
            </a:fld>
            <a:endParaRPr lang="el-GR"/>
          </a:p>
        </p:txBody>
      </p:sp>
    </p:spTree>
    <p:extLst>
      <p:ext uri="{BB962C8B-B14F-4D97-AF65-F5344CB8AC3E}">
        <p14:creationId xmlns:p14="http://schemas.microsoft.com/office/powerpoint/2010/main" val="41268845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AA108AE-3CDC-4F37-9B65-FD9D236706F9}"/>
              </a:ext>
            </a:extLst>
          </p:cNvPr>
          <p:cNvSpPr>
            <a:spLocks noGrp="1"/>
          </p:cNvSpPr>
          <p:nvPr>
            <p:ph type="title"/>
          </p:nvPr>
        </p:nvSpPr>
        <p:spPr>
          <a:xfrm>
            <a:off x="1343472" y="404664"/>
            <a:ext cx="8856984" cy="720080"/>
          </a:xfrm>
        </p:spPr>
        <p:txBody>
          <a:bodyPr/>
          <a:lstStyle/>
          <a:p>
            <a:r>
              <a:rPr lang="en-US" dirty="0"/>
              <a:t>Architecture of the system(2)</a:t>
            </a:r>
          </a:p>
        </p:txBody>
      </p:sp>
      <p:sp>
        <p:nvSpPr>
          <p:cNvPr id="3" name="Θέση περιεχομένου 2">
            <a:extLst>
              <a:ext uri="{FF2B5EF4-FFF2-40B4-BE49-F238E27FC236}">
                <a16:creationId xmlns:a16="http://schemas.microsoft.com/office/drawing/2014/main" id="{B199AEFB-0B52-4DA0-9372-006087495CB6}"/>
              </a:ext>
            </a:extLst>
          </p:cNvPr>
          <p:cNvSpPr>
            <a:spLocks noGrp="1"/>
          </p:cNvSpPr>
          <p:nvPr>
            <p:ph sz="quarter" idx="12"/>
          </p:nvPr>
        </p:nvSpPr>
        <p:spPr>
          <a:xfrm>
            <a:off x="1343472" y="1268760"/>
            <a:ext cx="10153128" cy="4969817"/>
          </a:xfrm>
        </p:spPr>
        <p:txBody>
          <a:bodyPr/>
          <a:lstStyle/>
          <a:p>
            <a:pPr algn="just"/>
            <a:r>
              <a:rPr lang="en-US" sz="2000" dirty="0">
                <a:solidFill>
                  <a:schemeClr val="tx1"/>
                </a:solidFill>
                <a:cs typeface="Arial" panose="020B0604020202020204" pitchFamily="34" charset="0"/>
              </a:rPr>
              <a:t>The output of FRPV goes to the next </a:t>
            </a:r>
            <a:r>
              <a:rPr lang="en-US" sz="2000" dirty="0">
                <a:solidFill>
                  <a:schemeClr val="tx1"/>
                </a:solidFill>
                <a:effectLst/>
                <a:ea typeface="Times New Roman" panose="02020603050405020304" pitchFamily="18" charset="0"/>
                <a:cs typeface="Arial" panose="020B0604020202020204" pitchFamily="34" charset="0"/>
              </a:rPr>
              <a:t>fully</a:t>
            </a:r>
            <a:r>
              <a:rPr lang="en-US" sz="2000" spc="-65"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connected</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layer</a:t>
            </a:r>
            <a:r>
              <a:rPr lang="en-US" sz="2000" spc="-65"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with</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Batch</a:t>
            </a:r>
            <a:r>
              <a:rPr lang="en-US" sz="2000" spc="-65"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Normalization</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and</a:t>
            </a:r>
            <a:r>
              <a:rPr lang="en-US" sz="2000" spc="-65" dirty="0">
                <a:solidFill>
                  <a:schemeClr val="tx1"/>
                </a:solidFill>
                <a:effectLst/>
                <a:ea typeface="Times New Roman" panose="02020603050405020304" pitchFamily="18" charset="0"/>
                <a:cs typeface="Arial" panose="020B0604020202020204" pitchFamily="34" charset="0"/>
              </a:rPr>
              <a:t> </a:t>
            </a:r>
            <a:r>
              <a:rPr lang="en-US" sz="2000" spc="-20" dirty="0">
                <a:solidFill>
                  <a:schemeClr val="tx1"/>
                </a:solidFill>
                <a:effectLst/>
                <a:ea typeface="Times New Roman" panose="02020603050405020304" pitchFamily="18" charset="0"/>
                <a:cs typeface="Arial" panose="020B0604020202020204" pitchFamily="34" charset="0"/>
              </a:rPr>
              <a:t>ReLU</a:t>
            </a:r>
            <a:r>
              <a:rPr lang="en-US" sz="2000" dirty="0">
                <a:solidFill>
                  <a:schemeClr val="tx1"/>
                </a:solidFill>
                <a:cs typeface="Arial" panose="020B0604020202020204" pitchFamily="34" charset="0"/>
              </a:rPr>
              <a:t> activation.</a:t>
            </a:r>
          </a:p>
          <a:p>
            <a:pPr algn="just"/>
            <a:r>
              <a:rPr lang="en-US" sz="2000" dirty="0">
                <a:solidFill>
                  <a:schemeClr val="tx1"/>
                </a:solidFill>
                <a:cs typeface="Arial" panose="020B0604020202020204" pitchFamily="34" charset="0"/>
              </a:rPr>
              <a:t>In the same stream, the outputs of HPEV and FRPV, are concatenated and there is a classification of </a:t>
            </a:r>
            <a:r>
              <a:rPr lang="en-US" sz="2000" dirty="0">
                <a:solidFill>
                  <a:schemeClr val="tx1"/>
                </a:solidFill>
                <a:effectLst/>
                <a:ea typeface="Times New Roman" panose="02020603050405020304" pitchFamily="18" charset="0"/>
                <a:cs typeface="Arial" panose="020B0604020202020204" pitchFamily="34" charset="0"/>
              </a:rPr>
              <a:t>the hand gesture</a:t>
            </a:r>
            <a:r>
              <a:rPr lang="en-US" sz="2000" spc="-35"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sequences </a:t>
            </a:r>
            <a:r>
              <a:rPr lang="en-US" sz="2000" dirty="0">
                <a:solidFill>
                  <a:schemeClr val="tx1"/>
                </a:solidFill>
                <a:cs typeface="Arial" panose="020B0604020202020204" pitchFamily="34" charset="0"/>
              </a:rPr>
              <a:t>with a softmax algorithm.</a:t>
            </a:r>
          </a:p>
          <a:p>
            <a:pPr algn="just"/>
            <a:r>
              <a:rPr lang="en-US" sz="2000" dirty="0">
                <a:solidFill>
                  <a:schemeClr val="tx1"/>
                </a:solidFill>
                <a:cs typeface="Arial" panose="020B0604020202020204" pitchFamily="34" charset="0"/>
              </a:rPr>
              <a:t>On the other stream, Hand Movements Map (HMM), uses a 2D CNN for the for the motion of the hand.</a:t>
            </a:r>
          </a:p>
          <a:p>
            <a:pPr algn="just"/>
            <a:r>
              <a:rPr lang="en-US" sz="2000" dirty="0">
                <a:solidFill>
                  <a:schemeClr val="tx1"/>
                </a:solidFill>
                <a:effectLst/>
                <a:ea typeface="Times New Roman" panose="02020603050405020304" pitchFamily="18" charset="0"/>
                <a:cs typeface="Arial" panose="020B0604020202020204" pitchFamily="34" charset="0"/>
              </a:rPr>
              <a:t>HMM-Net is based </a:t>
            </a:r>
            <a:r>
              <a:rPr lang="en-US" sz="2000" spc="-30" dirty="0">
                <a:solidFill>
                  <a:schemeClr val="tx1"/>
                </a:solidFill>
                <a:effectLst/>
                <a:ea typeface="Times New Roman" panose="02020603050405020304" pitchFamily="18" charset="0"/>
                <a:cs typeface="Arial" panose="020B0604020202020204" pitchFamily="34" charset="0"/>
              </a:rPr>
              <a:t>on </a:t>
            </a:r>
            <a:r>
              <a:rPr lang="en-US" sz="2000" dirty="0">
                <a:solidFill>
                  <a:schemeClr val="tx1"/>
                </a:solidFill>
                <a:effectLst/>
                <a:ea typeface="Times New Roman" panose="02020603050405020304" pitchFamily="18" charset="0"/>
                <a:cs typeface="Arial" panose="020B0604020202020204" pitchFamily="34" charset="0"/>
              </a:rPr>
              <a:t>the</a:t>
            </a:r>
            <a:r>
              <a:rPr lang="en-US" sz="2000" spc="-50" dirty="0">
                <a:solidFill>
                  <a:schemeClr val="tx1"/>
                </a:solidFill>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Hierarchical</a:t>
            </a:r>
            <a:r>
              <a:rPr lang="en-US" sz="2000" spc="-50" dirty="0">
                <a:solidFill>
                  <a:schemeClr val="tx1"/>
                </a:solidFill>
                <a:effectLst/>
                <a:ea typeface="Times New Roman" panose="02020603050405020304" pitchFamily="18" charset="0"/>
                <a:cs typeface="Arial" panose="020B0604020202020204" pitchFamily="34" charset="0"/>
              </a:rPr>
              <a:t> </a:t>
            </a:r>
            <a:r>
              <a:rPr lang="en-US" sz="2000" spc="-10" dirty="0">
                <a:solidFill>
                  <a:schemeClr val="tx1"/>
                </a:solidFill>
                <a:effectLst/>
                <a:ea typeface="Times New Roman" panose="02020603050405020304" pitchFamily="18" charset="0"/>
                <a:cs typeface="Arial" panose="020B0604020202020204" pitchFamily="34" charset="0"/>
              </a:rPr>
              <a:t>Co-occurrence </a:t>
            </a:r>
            <a:r>
              <a:rPr lang="en-US" sz="2000" dirty="0">
                <a:solidFill>
                  <a:schemeClr val="tx1"/>
                </a:solidFill>
                <a:effectLst/>
                <a:ea typeface="Times New Roman" panose="02020603050405020304" pitchFamily="18" charset="0"/>
                <a:cs typeface="Arial" panose="020B0604020202020204" pitchFamily="34" charset="0"/>
              </a:rPr>
              <a:t>Network (HCN) the [CHA2018 ] proposed network, to extract features.</a:t>
            </a:r>
          </a:p>
          <a:p>
            <a:pPr algn="just"/>
            <a:r>
              <a:rPr lang="en-US" sz="2000" dirty="0">
                <a:solidFill>
                  <a:schemeClr val="tx1"/>
                </a:solidFill>
                <a:cs typeface="Arial" panose="020B0604020202020204" pitchFamily="34" charset="0"/>
              </a:rPr>
              <a:t>In the same way like the HPEV-Net</a:t>
            </a:r>
            <a:r>
              <a:rPr lang="en-US" sz="2000" b="1" dirty="0">
                <a:solidFill>
                  <a:schemeClr val="tx1"/>
                </a:solidFill>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there is a stack of four bottleneck modules.</a:t>
            </a:r>
            <a:r>
              <a:rPr lang="en-US" sz="2000" b="1" dirty="0">
                <a:solidFill>
                  <a:schemeClr val="tx1"/>
                </a:solidFill>
                <a:cs typeface="Arial" panose="020B0604020202020204" pitchFamily="34" charset="0"/>
              </a:rPr>
              <a:t> </a:t>
            </a:r>
          </a:p>
          <a:p>
            <a:pPr algn="just"/>
            <a:r>
              <a:rPr lang="en-US" sz="2000" dirty="0">
                <a:solidFill>
                  <a:schemeClr val="tx1"/>
                </a:solidFill>
                <a:effectLst/>
                <a:ea typeface="Times New Roman" panose="02020603050405020304" pitchFamily="18" charset="0"/>
                <a:cs typeface="Arial" panose="020B0604020202020204" pitchFamily="34" charset="0"/>
              </a:rPr>
              <a:t>The</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output</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channels</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of</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the</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four</a:t>
            </a:r>
            <a:r>
              <a:rPr lang="en-US" sz="2000" spc="-75"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bottleneck</a:t>
            </a:r>
            <a:r>
              <a:rPr lang="en-US" sz="2000" spc="-7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modules are</a:t>
            </a:r>
            <a:r>
              <a:rPr lang="en-US" sz="2000" spc="-6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128,</a:t>
            </a:r>
            <a:r>
              <a:rPr lang="en-US" sz="2000" spc="-5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128,</a:t>
            </a:r>
            <a:r>
              <a:rPr lang="en-US" sz="2000" spc="-55"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256</a:t>
            </a:r>
            <a:r>
              <a:rPr lang="en-US" sz="2000" spc="-55"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and</a:t>
            </a:r>
            <a:r>
              <a:rPr lang="en-US" sz="2000" spc="-60" dirty="0">
                <a:solidFill>
                  <a:schemeClr val="tx1"/>
                </a:solidFill>
                <a:effectLst/>
                <a:ea typeface="Times New Roman" panose="02020603050405020304" pitchFamily="18" charset="0"/>
                <a:cs typeface="Arial" panose="020B0604020202020204" pitchFamily="34" charset="0"/>
              </a:rPr>
              <a:t> </a:t>
            </a:r>
            <a:r>
              <a:rPr lang="en-US" sz="2000" dirty="0">
                <a:solidFill>
                  <a:schemeClr val="tx1"/>
                </a:solidFill>
                <a:effectLst/>
                <a:ea typeface="Times New Roman" panose="02020603050405020304" pitchFamily="18" charset="0"/>
                <a:cs typeface="Arial" panose="020B0604020202020204" pitchFamily="34" charset="0"/>
              </a:rPr>
              <a:t>512.</a:t>
            </a:r>
          </a:p>
          <a:p>
            <a:pPr algn="just"/>
            <a:r>
              <a:rPr lang="en-US" sz="2000" dirty="0">
                <a:solidFill>
                  <a:schemeClr val="tx1"/>
                </a:solidFill>
                <a:effectLst/>
                <a:ea typeface="Times New Roman" panose="02020603050405020304" pitchFamily="18" charset="0"/>
                <a:cs typeface="Arial" panose="020B0604020202020204" pitchFamily="34" charset="0"/>
              </a:rPr>
              <a:t>The output of the last bottleneck after global average pooling ends into a feature vector.</a:t>
            </a:r>
          </a:p>
        </p:txBody>
      </p:sp>
      <p:sp>
        <p:nvSpPr>
          <p:cNvPr id="4" name="Θέση αριθμού διαφάνειας 3">
            <a:extLst>
              <a:ext uri="{FF2B5EF4-FFF2-40B4-BE49-F238E27FC236}">
                <a16:creationId xmlns:a16="http://schemas.microsoft.com/office/drawing/2014/main" id="{A6272DD6-408B-4FBD-80F1-96040DB42F06}"/>
              </a:ext>
            </a:extLst>
          </p:cNvPr>
          <p:cNvSpPr>
            <a:spLocks noGrp="1"/>
          </p:cNvSpPr>
          <p:nvPr>
            <p:ph type="sldNum" sz="quarter" idx="13"/>
          </p:nvPr>
        </p:nvSpPr>
        <p:spPr/>
        <p:txBody>
          <a:bodyPr/>
          <a:lstStyle/>
          <a:p>
            <a:pPr>
              <a:defRPr/>
            </a:pPr>
            <a:fld id="{067A270A-E653-4AD2-9076-9115A24AE536}" type="slidenum">
              <a:rPr lang="el-GR" smtClean="0"/>
              <a:pPr>
                <a:defRPr/>
              </a:pPr>
              <a:t>106</a:t>
            </a:fld>
            <a:endParaRPr lang="el-GR"/>
          </a:p>
        </p:txBody>
      </p:sp>
    </p:spTree>
    <p:extLst>
      <p:ext uri="{BB962C8B-B14F-4D97-AF65-F5344CB8AC3E}">
        <p14:creationId xmlns:p14="http://schemas.microsoft.com/office/powerpoint/2010/main" val="16635828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3AF95B6-6655-468B-8C84-F4111CAEB518}"/>
              </a:ext>
            </a:extLst>
          </p:cNvPr>
          <p:cNvSpPr>
            <a:spLocks noGrp="1"/>
          </p:cNvSpPr>
          <p:nvPr>
            <p:ph type="title"/>
          </p:nvPr>
        </p:nvSpPr>
        <p:spPr>
          <a:xfrm>
            <a:off x="2159973" y="5207074"/>
            <a:ext cx="7872053" cy="864096"/>
          </a:xfrm>
        </p:spPr>
        <p:txBody>
          <a:bodyPr/>
          <a:lstStyle/>
          <a:p>
            <a:pPr algn="ctr"/>
            <a:r>
              <a:rPr lang="en-US" sz="2000" b="0" dirty="0">
                <a:solidFill>
                  <a:schemeClr val="tx1"/>
                </a:solidFill>
                <a:latin typeface="Arial" panose="020B0604020202020204" pitchFamily="34" charset="0"/>
                <a:cs typeface="Arial" panose="020B0604020202020204" pitchFamily="34" charset="0"/>
              </a:rPr>
              <a:t>The two Neural Networks </a:t>
            </a:r>
            <a:br>
              <a:rPr lang="en-US" sz="2000" b="0" dirty="0">
                <a:solidFill>
                  <a:schemeClr val="tx1"/>
                </a:solidFill>
                <a:latin typeface="Arial" panose="020B0604020202020204" pitchFamily="34" charset="0"/>
                <a:cs typeface="Arial" panose="020B0604020202020204" pitchFamily="34" charset="0"/>
              </a:rPr>
            </a:br>
            <a:r>
              <a:rPr lang="en-US" sz="2000" b="0" dirty="0">
                <a:solidFill>
                  <a:schemeClr val="tx1"/>
                </a:solidFill>
                <a:latin typeface="Arial" panose="020B0604020202020204" pitchFamily="34" charset="0"/>
                <a:cs typeface="Arial" panose="020B0604020202020204" pitchFamily="34" charset="0"/>
              </a:rPr>
              <a:t>HPEV-Net+HMM-Net</a:t>
            </a:r>
            <a:br>
              <a:rPr lang="en-US" sz="2000" dirty="0">
                <a:solidFill>
                  <a:schemeClr val="tx1"/>
                </a:solidFill>
                <a:latin typeface="Arial" panose="020B0604020202020204" pitchFamily="34" charset="0"/>
                <a:cs typeface="Arial" panose="020B0604020202020204" pitchFamily="34" charset="0"/>
              </a:rPr>
            </a:br>
            <a:r>
              <a:rPr lang="en-US" sz="2000" b="1" dirty="0">
                <a:solidFill>
                  <a:schemeClr val="tx1"/>
                </a:solidFill>
                <a:latin typeface="Arial" panose="020B0604020202020204" pitchFamily="34" charset="0"/>
                <a:cs typeface="Arial" panose="020B0604020202020204" pitchFamily="34" charset="0"/>
              </a:rPr>
              <a:t>[LIU2020]</a:t>
            </a:r>
            <a:endParaRPr lang="en-US" sz="2000" dirty="0">
              <a:solidFill>
                <a:schemeClr val="tx1"/>
              </a:solidFill>
            </a:endParaRPr>
          </a:p>
        </p:txBody>
      </p:sp>
      <p:pic>
        <p:nvPicPr>
          <p:cNvPr id="6" name="Θέση περιεχομένου 5">
            <a:extLst>
              <a:ext uri="{FF2B5EF4-FFF2-40B4-BE49-F238E27FC236}">
                <a16:creationId xmlns:a16="http://schemas.microsoft.com/office/drawing/2014/main" id="{067BD472-7995-4FC9-963F-E8826F863473}"/>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159973" y="980728"/>
            <a:ext cx="7872053" cy="4249737"/>
          </a:xfrm>
        </p:spPr>
      </p:pic>
      <p:sp>
        <p:nvSpPr>
          <p:cNvPr id="4" name="Θέση αριθμού διαφάνειας 3">
            <a:extLst>
              <a:ext uri="{FF2B5EF4-FFF2-40B4-BE49-F238E27FC236}">
                <a16:creationId xmlns:a16="http://schemas.microsoft.com/office/drawing/2014/main" id="{281967A3-0C89-4547-95ED-E124F5C5110E}"/>
              </a:ext>
            </a:extLst>
          </p:cNvPr>
          <p:cNvSpPr>
            <a:spLocks noGrp="1"/>
          </p:cNvSpPr>
          <p:nvPr>
            <p:ph type="sldNum" sz="quarter" idx="13"/>
          </p:nvPr>
        </p:nvSpPr>
        <p:spPr/>
        <p:txBody>
          <a:bodyPr/>
          <a:lstStyle/>
          <a:p>
            <a:pPr>
              <a:defRPr/>
            </a:pPr>
            <a:fld id="{067A270A-E653-4AD2-9076-9115A24AE536}" type="slidenum">
              <a:rPr lang="el-GR" smtClean="0"/>
              <a:pPr>
                <a:defRPr/>
              </a:pPr>
              <a:t>107</a:t>
            </a:fld>
            <a:endParaRPr lang="el-GR"/>
          </a:p>
        </p:txBody>
      </p:sp>
    </p:spTree>
    <p:extLst>
      <p:ext uri="{BB962C8B-B14F-4D97-AF65-F5344CB8AC3E}">
        <p14:creationId xmlns:p14="http://schemas.microsoft.com/office/powerpoint/2010/main" val="37509265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21C86DE-9600-4182-97A7-76918FA57D4A}"/>
              </a:ext>
            </a:extLst>
          </p:cNvPr>
          <p:cNvSpPr>
            <a:spLocks noGrp="1"/>
          </p:cNvSpPr>
          <p:nvPr>
            <p:ph type="title"/>
          </p:nvPr>
        </p:nvSpPr>
        <p:spPr>
          <a:xfrm>
            <a:off x="1343472" y="136525"/>
            <a:ext cx="7521480" cy="1060227"/>
          </a:xfrm>
        </p:spPr>
        <p:txBody>
          <a:bodyPr/>
          <a:lstStyle/>
          <a:p>
            <a:r>
              <a:rPr lang="en-US" dirty="0"/>
              <a:t>Datasets for analysis</a:t>
            </a:r>
          </a:p>
        </p:txBody>
      </p:sp>
      <p:sp>
        <p:nvSpPr>
          <p:cNvPr id="3" name="Θέση περιεχομένου 2">
            <a:extLst>
              <a:ext uri="{FF2B5EF4-FFF2-40B4-BE49-F238E27FC236}">
                <a16:creationId xmlns:a16="http://schemas.microsoft.com/office/drawing/2014/main" id="{6431574C-3D8C-4DF0-94F2-3F68753502EE}"/>
              </a:ext>
            </a:extLst>
          </p:cNvPr>
          <p:cNvSpPr>
            <a:spLocks noGrp="1"/>
          </p:cNvSpPr>
          <p:nvPr>
            <p:ph sz="quarter" idx="12"/>
          </p:nvPr>
        </p:nvSpPr>
        <p:spPr>
          <a:xfrm>
            <a:off x="1343472" y="1196752"/>
            <a:ext cx="10009188" cy="5041825"/>
          </a:xfrm>
        </p:spPr>
        <p:txBody>
          <a:bodyPr/>
          <a:lstStyle/>
          <a:p>
            <a:pPr algn="just"/>
            <a:r>
              <a:rPr lang="en-US" sz="2400" dirty="0">
                <a:solidFill>
                  <a:schemeClr val="tx1"/>
                </a:solidFill>
                <a:cs typeface="Arial" panose="020B0604020202020204" pitchFamily="34" charset="0"/>
              </a:rPr>
              <a:t>SHREC’17 Track: This dataset </a:t>
            </a:r>
            <a:r>
              <a:rPr lang="en-US" sz="2400" dirty="0">
                <a:solidFill>
                  <a:schemeClr val="tx1"/>
                </a:solidFill>
                <a:effectLst/>
                <a:ea typeface="Times New Roman" panose="02020603050405020304" pitchFamily="18" charset="0"/>
                <a:cs typeface="Arial" panose="020B0604020202020204" pitchFamily="34" charset="0"/>
              </a:rPr>
              <a:t>[QUE2017] </a:t>
            </a:r>
            <a:r>
              <a:rPr lang="en-US" sz="2400" dirty="0">
                <a:solidFill>
                  <a:schemeClr val="tx1"/>
                </a:solidFill>
                <a:cs typeface="Arial" panose="020B0604020202020204" pitchFamily="34" charset="0"/>
              </a:rPr>
              <a:t>contains 14 gestures. They are performed  twice: with one finger and with the whole hand. It includes 2800 sequences, 1960 for the training set and 840 for testing set.</a:t>
            </a:r>
          </a:p>
          <a:p>
            <a:pPr algn="just"/>
            <a:r>
              <a:rPr lang="en-US" sz="2400" dirty="0">
                <a:solidFill>
                  <a:schemeClr val="tx1"/>
                </a:solidFill>
                <a:effectLst/>
                <a:ea typeface="Times New Roman" panose="02020603050405020304" pitchFamily="18" charset="0"/>
                <a:cs typeface="Arial" panose="020B0604020202020204" pitchFamily="34" charset="0"/>
              </a:rPr>
              <a:t>DHG-14/28: The dataset</a:t>
            </a:r>
            <a:r>
              <a:rPr lang="en-US" sz="2400" dirty="0">
                <a:solidFill>
                  <a:schemeClr val="tx1"/>
                </a:solidFill>
                <a:ea typeface="Times New Roman" panose="02020603050405020304" pitchFamily="18" charset="0"/>
                <a:cs typeface="Arial" panose="020B0604020202020204" pitchFamily="34" charset="0"/>
              </a:rPr>
              <a:t> [</a:t>
            </a:r>
            <a:r>
              <a:rPr lang="en-US" sz="2400" dirty="0">
                <a:solidFill>
                  <a:schemeClr val="tx1"/>
                </a:solidFill>
                <a:effectLst/>
                <a:ea typeface="Times New Roman" panose="02020603050405020304" pitchFamily="18" charset="0"/>
                <a:cs typeface="Arial" panose="020B0604020202020204" pitchFamily="34" charset="0"/>
              </a:rPr>
              <a:t>HAZ2016] comprises </a:t>
            </a:r>
            <a:r>
              <a:rPr lang="en-US" sz="2400" spc="-35" dirty="0">
                <a:solidFill>
                  <a:schemeClr val="tx1"/>
                </a:solidFill>
                <a:effectLst/>
                <a:ea typeface="Times New Roman" panose="02020603050405020304" pitchFamily="18" charset="0"/>
                <a:cs typeface="Arial" panose="020B0604020202020204" pitchFamily="34" charset="0"/>
              </a:rPr>
              <a:t>14 </a:t>
            </a:r>
            <a:r>
              <a:rPr lang="en-US" sz="2400" dirty="0">
                <a:solidFill>
                  <a:schemeClr val="tx1"/>
                </a:solidFill>
                <a:effectLst/>
                <a:ea typeface="Times New Roman" panose="02020603050405020304" pitchFamily="18" charset="0"/>
                <a:cs typeface="Arial" panose="020B0604020202020204" pitchFamily="34" charset="0"/>
              </a:rPr>
              <a:t>gestures with 2800 sequences</a:t>
            </a:r>
            <a:r>
              <a:rPr lang="en-US" sz="2400" spc="-15" dirty="0">
                <a:solidFill>
                  <a:schemeClr val="tx1"/>
                </a:solidFill>
                <a:effectLst/>
                <a:ea typeface="Times New Roman" panose="02020603050405020304" pitchFamily="18" charset="0"/>
                <a:cs typeface="Arial" panose="020B0604020202020204" pitchFamily="34" charset="0"/>
              </a:rPr>
              <a:t>. </a:t>
            </a:r>
            <a:r>
              <a:rPr lang="en-US" sz="2400" dirty="0">
                <a:solidFill>
                  <a:schemeClr val="tx1"/>
                </a:solidFill>
                <a:effectLst/>
                <a:ea typeface="Times New Roman" panose="02020603050405020304" pitchFamily="18" charset="0"/>
                <a:cs typeface="Arial" panose="020B0604020202020204" pitchFamily="34" charset="0"/>
              </a:rPr>
              <a:t>The DHG-14/28 </a:t>
            </a:r>
            <a:r>
              <a:rPr lang="en-US" sz="2400" dirty="0">
                <a:solidFill>
                  <a:schemeClr val="tx1"/>
                </a:solidFill>
                <a:ea typeface="Times New Roman" panose="02020603050405020304" pitchFamily="18" charset="0"/>
                <a:cs typeface="Arial" panose="020B0604020202020204" pitchFamily="34" charset="0"/>
              </a:rPr>
              <a:t>and </a:t>
            </a:r>
            <a:r>
              <a:rPr lang="en-US" sz="2400" dirty="0">
                <a:solidFill>
                  <a:schemeClr val="tx1"/>
                </a:solidFill>
                <a:effectLst/>
                <a:ea typeface="Times New Roman" panose="02020603050405020304" pitchFamily="18" charset="0"/>
                <a:cs typeface="Arial" panose="020B0604020202020204" pitchFamily="34" charset="0"/>
              </a:rPr>
              <a:t>the SHREC’17 Track datasets have the same hand joints and the same </a:t>
            </a:r>
            <a:r>
              <a:rPr lang="en-US" sz="2400" spc="-20" dirty="0">
                <a:solidFill>
                  <a:schemeClr val="tx1"/>
                </a:solidFill>
                <a:effectLst/>
                <a:ea typeface="Times New Roman" panose="02020603050405020304" pitchFamily="18" charset="0"/>
                <a:cs typeface="Arial" panose="020B0604020202020204" pitchFamily="34" charset="0"/>
              </a:rPr>
              <a:t>data </a:t>
            </a:r>
            <a:r>
              <a:rPr lang="en-US" sz="2400" dirty="0">
                <a:solidFill>
                  <a:schemeClr val="tx1"/>
                </a:solidFill>
                <a:effectLst/>
                <a:ea typeface="Times New Roman" panose="02020603050405020304" pitchFamily="18" charset="0"/>
                <a:cs typeface="Arial" panose="020B0604020202020204" pitchFamily="34" charset="0"/>
              </a:rPr>
              <a:t>collection method. </a:t>
            </a:r>
          </a:p>
          <a:p>
            <a:pPr algn="just"/>
            <a:r>
              <a:rPr lang="en-US" sz="2400" dirty="0">
                <a:solidFill>
                  <a:schemeClr val="tx1"/>
                </a:solidFill>
                <a:effectLst/>
                <a:ea typeface="Times New Roman" panose="02020603050405020304" pitchFamily="18" charset="0"/>
                <a:cs typeface="Arial" panose="020B0604020202020204" pitchFamily="34" charset="0"/>
              </a:rPr>
              <a:t>FPHA: The last dataset [GUI2018] provides  dynamic hand sequences. It includes 1175 action had sequences, with 45 categories handling 26 different objects in 3 scenarios. It has one less hand joint from the SHREC’17 Track dataset. The training set (600 sequences) and testing set (575 sequences) have almost the same percentage of data.</a:t>
            </a:r>
          </a:p>
          <a:p>
            <a:endParaRPr lang="en-US" dirty="0"/>
          </a:p>
        </p:txBody>
      </p:sp>
      <p:sp>
        <p:nvSpPr>
          <p:cNvPr id="4" name="Θέση αριθμού διαφάνειας 3">
            <a:extLst>
              <a:ext uri="{FF2B5EF4-FFF2-40B4-BE49-F238E27FC236}">
                <a16:creationId xmlns:a16="http://schemas.microsoft.com/office/drawing/2014/main" id="{77568E5E-FFA9-4A0A-8134-93CAAA2A7ACA}"/>
              </a:ext>
            </a:extLst>
          </p:cNvPr>
          <p:cNvSpPr>
            <a:spLocks noGrp="1"/>
          </p:cNvSpPr>
          <p:nvPr>
            <p:ph type="sldNum" sz="quarter" idx="13"/>
          </p:nvPr>
        </p:nvSpPr>
        <p:spPr/>
        <p:txBody>
          <a:bodyPr/>
          <a:lstStyle/>
          <a:p>
            <a:pPr>
              <a:defRPr/>
            </a:pPr>
            <a:fld id="{067A270A-E653-4AD2-9076-9115A24AE536}" type="slidenum">
              <a:rPr lang="el-GR" smtClean="0"/>
              <a:pPr>
                <a:defRPr/>
              </a:pPr>
              <a:t>108</a:t>
            </a:fld>
            <a:endParaRPr lang="el-GR"/>
          </a:p>
        </p:txBody>
      </p:sp>
    </p:spTree>
    <p:extLst>
      <p:ext uri="{BB962C8B-B14F-4D97-AF65-F5344CB8AC3E}">
        <p14:creationId xmlns:p14="http://schemas.microsoft.com/office/powerpoint/2010/main" val="2923331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2FB7791-5B3B-465F-B221-9C08D760D6A6}"/>
              </a:ext>
            </a:extLst>
          </p:cNvPr>
          <p:cNvSpPr>
            <a:spLocks noGrp="1"/>
          </p:cNvSpPr>
          <p:nvPr>
            <p:ph type="title"/>
          </p:nvPr>
        </p:nvSpPr>
        <p:spPr>
          <a:xfrm>
            <a:off x="2351584" y="5212171"/>
            <a:ext cx="7521480" cy="1080120"/>
          </a:xfrm>
        </p:spPr>
        <p:txBody>
          <a:bodyPr/>
          <a:lstStyle/>
          <a:p>
            <a:pPr algn="ctr"/>
            <a:r>
              <a:rPr lang="en-US" sz="2000" b="0" dirty="0">
                <a:solidFill>
                  <a:schemeClr val="tx1"/>
                </a:solidFill>
              </a:rPr>
              <a:t>Gesture recognition accuracy rates using different input combinations on FPHA dataset</a:t>
            </a:r>
            <a:br>
              <a:rPr lang="en-US" sz="2000" dirty="0">
                <a:solidFill>
                  <a:schemeClr val="tx1"/>
                </a:solidFill>
              </a:rPr>
            </a:br>
            <a:r>
              <a:rPr lang="en-US" sz="2000" dirty="0">
                <a:solidFill>
                  <a:schemeClr val="tx1"/>
                </a:solidFill>
              </a:rPr>
              <a:t>[LIU2020]</a:t>
            </a:r>
          </a:p>
        </p:txBody>
      </p:sp>
      <p:pic>
        <p:nvPicPr>
          <p:cNvPr id="6" name="Θέση περιεχομένου 5">
            <a:extLst>
              <a:ext uri="{FF2B5EF4-FFF2-40B4-BE49-F238E27FC236}">
                <a16:creationId xmlns:a16="http://schemas.microsoft.com/office/drawing/2014/main" id="{80B201AE-63CE-4E02-8454-C925B2AEC1B6}"/>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351584" y="962434"/>
            <a:ext cx="7233926" cy="4249737"/>
          </a:xfrm>
        </p:spPr>
      </p:pic>
      <p:sp>
        <p:nvSpPr>
          <p:cNvPr id="4" name="Θέση αριθμού διαφάνειας 3">
            <a:extLst>
              <a:ext uri="{FF2B5EF4-FFF2-40B4-BE49-F238E27FC236}">
                <a16:creationId xmlns:a16="http://schemas.microsoft.com/office/drawing/2014/main" id="{163204C9-F64F-487B-83A8-404A4A525116}"/>
              </a:ext>
            </a:extLst>
          </p:cNvPr>
          <p:cNvSpPr>
            <a:spLocks noGrp="1"/>
          </p:cNvSpPr>
          <p:nvPr>
            <p:ph type="sldNum" sz="quarter" idx="13"/>
          </p:nvPr>
        </p:nvSpPr>
        <p:spPr/>
        <p:txBody>
          <a:bodyPr/>
          <a:lstStyle/>
          <a:p>
            <a:pPr>
              <a:defRPr/>
            </a:pPr>
            <a:fld id="{067A270A-E653-4AD2-9076-9115A24AE536}" type="slidenum">
              <a:rPr lang="el-GR" smtClean="0"/>
              <a:pPr>
                <a:defRPr/>
              </a:pPr>
              <a:t>109</a:t>
            </a:fld>
            <a:endParaRPr lang="el-GR"/>
          </a:p>
        </p:txBody>
      </p:sp>
    </p:spTree>
    <p:extLst>
      <p:ext uri="{BB962C8B-B14F-4D97-AF65-F5344CB8AC3E}">
        <p14:creationId xmlns:p14="http://schemas.microsoft.com/office/powerpoint/2010/main" val="250359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AB22FCF-40D2-4EBC-9E6D-9FE5C4C08329}"/>
              </a:ext>
            </a:extLst>
          </p:cNvPr>
          <p:cNvSpPr>
            <a:spLocks noGrp="1"/>
          </p:cNvSpPr>
          <p:nvPr>
            <p:ph type="title"/>
          </p:nvPr>
        </p:nvSpPr>
        <p:spPr>
          <a:xfrm>
            <a:off x="2567608" y="5031190"/>
            <a:ext cx="6912768" cy="918090"/>
          </a:xfrm>
        </p:spPr>
        <p:txBody>
          <a:bodyPr/>
          <a:lstStyle/>
          <a:p>
            <a:pPr algn="ctr"/>
            <a:r>
              <a:rPr lang="en-US" sz="2000" b="0" dirty="0">
                <a:solidFill>
                  <a:schemeClr val="tx1"/>
                </a:solidFill>
              </a:rPr>
              <a:t>Passive gloves to help differentiate finger position</a:t>
            </a:r>
            <a:br>
              <a:rPr lang="en-US" sz="2000" dirty="0">
                <a:solidFill>
                  <a:schemeClr val="tx1"/>
                </a:solidFill>
              </a:rPr>
            </a:br>
            <a:r>
              <a:rPr lang="en-US" sz="2000" dirty="0">
                <a:solidFill>
                  <a:schemeClr val="tx1"/>
                </a:solidFill>
              </a:rPr>
              <a:t>[JES2020]</a:t>
            </a:r>
          </a:p>
        </p:txBody>
      </p:sp>
      <p:pic>
        <p:nvPicPr>
          <p:cNvPr id="6" name="Θέση περιεχομένου 5">
            <a:extLst>
              <a:ext uri="{FF2B5EF4-FFF2-40B4-BE49-F238E27FC236}">
                <a16:creationId xmlns:a16="http://schemas.microsoft.com/office/drawing/2014/main" id="{B85120B5-44F2-442A-9723-B4DF2846FF58}"/>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567608" y="796410"/>
            <a:ext cx="6912768" cy="4249737"/>
          </a:xfrm>
        </p:spPr>
      </p:pic>
      <p:sp>
        <p:nvSpPr>
          <p:cNvPr id="4" name="Θέση αριθμού διαφάνειας 3">
            <a:extLst>
              <a:ext uri="{FF2B5EF4-FFF2-40B4-BE49-F238E27FC236}">
                <a16:creationId xmlns:a16="http://schemas.microsoft.com/office/drawing/2014/main" id="{EC1819E4-65F9-48FA-BB75-E4DD84057CE8}"/>
              </a:ext>
            </a:extLst>
          </p:cNvPr>
          <p:cNvSpPr>
            <a:spLocks noGrp="1"/>
          </p:cNvSpPr>
          <p:nvPr>
            <p:ph type="sldNum" sz="quarter" idx="13"/>
          </p:nvPr>
        </p:nvSpPr>
        <p:spPr/>
        <p:txBody>
          <a:bodyPr/>
          <a:lstStyle/>
          <a:p>
            <a:pPr>
              <a:defRPr/>
            </a:pPr>
            <a:fld id="{067A270A-E653-4AD2-9076-9115A24AE536}" type="slidenum">
              <a:rPr lang="el-GR" smtClean="0"/>
              <a:pPr>
                <a:defRPr/>
              </a:pPr>
              <a:t>11</a:t>
            </a:fld>
            <a:endParaRPr lang="el-GR"/>
          </a:p>
        </p:txBody>
      </p:sp>
    </p:spTree>
    <p:extLst>
      <p:ext uri="{BB962C8B-B14F-4D97-AF65-F5344CB8AC3E}">
        <p14:creationId xmlns:p14="http://schemas.microsoft.com/office/powerpoint/2010/main" val="10589888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2BF2579-D6A5-40F9-A6B3-69584CA95932}"/>
              </a:ext>
            </a:extLst>
          </p:cNvPr>
          <p:cNvSpPr>
            <a:spLocks noGrp="1"/>
          </p:cNvSpPr>
          <p:nvPr>
            <p:ph type="title"/>
          </p:nvPr>
        </p:nvSpPr>
        <p:spPr>
          <a:xfrm>
            <a:off x="1415480" y="5273075"/>
            <a:ext cx="9936733" cy="1325160"/>
          </a:xfrm>
        </p:spPr>
        <p:txBody>
          <a:bodyPr/>
          <a:lstStyle/>
          <a:p>
            <a:pPr algn="ctr"/>
            <a:r>
              <a:rPr lang="en-US" sz="2000" b="0" dirty="0">
                <a:solidFill>
                  <a:schemeClr val="tx1"/>
                </a:solidFill>
              </a:rPr>
              <a:t>Gesture Recognition accuracy rates for different input combinations on SHREC’17 Track and FPHA dataset.</a:t>
            </a:r>
            <a:br>
              <a:rPr lang="en-US" sz="2000" b="0" dirty="0">
                <a:solidFill>
                  <a:schemeClr val="tx1"/>
                </a:solidFill>
              </a:rPr>
            </a:br>
            <a:r>
              <a:rPr lang="en-US" sz="2000" b="0" dirty="0">
                <a:solidFill>
                  <a:schemeClr val="tx1"/>
                </a:solidFill>
              </a:rPr>
              <a:t>14G:14 gestures, 28G:28 gestures</a:t>
            </a:r>
            <a:br>
              <a:rPr lang="en-US" sz="2000" dirty="0">
                <a:solidFill>
                  <a:schemeClr val="tx1"/>
                </a:solidFill>
              </a:rPr>
            </a:br>
            <a:r>
              <a:rPr lang="en-US" sz="2000" dirty="0">
                <a:solidFill>
                  <a:schemeClr val="tx1"/>
                </a:solidFill>
              </a:rPr>
              <a:t>[LIU2020]</a:t>
            </a:r>
          </a:p>
        </p:txBody>
      </p:sp>
      <p:graphicFrame>
        <p:nvGraphicFramePr>
          <p:cNvPr id="5" name="Πίνακας 5">
            <a:extLst>
              <a:ext uri="{FF2B5EF4-FFF2-40B4-BE49-F238E27FC236}">
                <a16:creationId xmlns:a16="http://schemas.microsoft.com/office/drawing/2014/main" id="{86263917-F827-430B-A179-7915B20B49E9}"/>
              </a:ext>
            </a:extLst>
          </p:cNvPr>
          <p:cNvGraphicFramePr>
            <a:graphicFrameLocks noGrp="1"/>
          </p:cNvGraphicFramePr>
          <p:nvPr>
            <p:ph sz="quarter" idx="12"/>
            <p:extLst>
              <p:ext uri="{D42A27DB-BD31-4B8C-83A1-F6EECF244321}">
                <p14:modId xmlns:p14="http://schemas.microsoft.com/office/powerpoint/2010/main" val="854986828"/>
              </p:ext>
            </p:extLst>
          </p:nvPr>
        </p:nvGraphicFramePr>
        <p:xfrm>
          <a:off x="1343025" y="1412776"/>
          <a:ext cx="10009188" cy="3888430"/>
        </p:xfrm>
        <a:graphic>
          <a:graphicData uri="http://schemas.openxmlformats.org/drawingml/2006/table">
            <a:tbl>
              <a:tblPr firstRow="1" bandRow="1">
                <a:tableStyleId>{5C22544A-7EE6-4342-B048-85BDC9FD1C3A}</a:tableStyleId>
              </a:tblPr>
              <a:tblGrid>
                <a:gridCol w="2502297">
                  <a:extLst>
                    <a:ext uri="{9D8B030D-6E8A-4147-A177-3AD203B41FA5}">
                      <a16:colId xmlns:a16="http://schemas.microsoft.com/office/drawing/2014/main" val="1695246478"/>
                    </a:ext>
                  </a:extLst>
                </a:gridCol>
                <a:gridCol w="2502297">
                  <a:extLst>
                    <a:ext uri="{9D8B030D-6E8A-4147-A177-3AD203B41FA5}">
                      <a16:colId xmlns:a16="http://schemas.microsoft.com/office/drawing/2014/main" val="4232466664"/>
                    </a:ext>
                  </a:extLst>
                </a:gridCol>
                <a:gridCol w="2502297">
                  <a:extLst>
                    <a:ext uri="{9D8B030D-6E8A-4147-A177-3AD203B41FA5}">
                      <a16:colId xmlns:a16="http://schemas.microsoft.com/office/drawing/2014/main" val="1604288551"/>
                    </a:ext>
                  </a:extLst>
                </a:gridCol>
                <a:gridCol w="2502297">
                  <a:extLst>
                    <a:ext uri="{9D8B030D-6E8A-4147-A177-3AD203B41FA5}">
                      <a16:colId xmlns:a16="http://schemas.microsoft.com/office/drawing/2014/main" val="2928509503"/>
                    </a:ext>
                  </a:extLst>
                </a:gridCol>
              </a:tblGrid>
              <a:tr h="555490">
                <a:tc rowSpan="2">
                  <a:txBody>
                    <a:bodyPr/>
                    <a:lstStyle/>
                    <a:p>
                      <a:pPr algn="ctr">
                        <a:lnSpc>
                          <a:spcPct val="250000"/>
                        </a:lnSpc>
                      </a:pPr>
                      <a:r>
                        <a:rPr lang="en-US" dirty="0">
                          <a:latin typeface="Arial Black" panose="020B0A04020102020204" pitchFamily="34" charset="0"/>
                        </a:rPr>
                        <a:t>Method</a:t>
                      </a:r>
                    </a:p>
                  </a:txBody>
                  <a:tcPr/>
                </a:tc>
                <a:tc gridSpan="2">
                  <a:txBody>
                    <a:bodyPr/>
                    <a:lstStyle/>
                    <a:p>
                      <a:pPr algn="ctr"/>
                      <a:r>
                        <a:rPr lang="en-US" dirty="0">
                          <a:latin typeface="Arial Black" panose="020B0A04020102020204" pitchFamily="34" charset="0"/>
                        </a:rPr>
                        <a:t>SHREK</a:t>
                      </a:r>
                    </a:p>
                  </a:txBody>
                  <a:tcPr/>
                </a:tc>
                <a:tc hMerge="1">
                  <a:txBody>
                    <a:bodyPr/>
                    <a:lstStyle/>
                    <a:p>
                      <a:endParaRPr lang="en-US" dirty="0"/>
                    </a:p>
                  </a:txBody>
                  <a:tcPr/>
                </a:tc>
                <a:tc rowSpan="2">
                  <a:txBody>
                    <a:bodyPr/>
                    <a:lstStyle/>
                    <a:p>
                      <a:pPr algn="ctr">
                        <a:lnSpc>
                          <a:spcPct val="250000"/>
                        </a:lnSpc>
                      </a:pPr>
                      <a:r>
                        <a:rPr lang="en-US" dirty="0">
                          <a:latin typeface="Arial Black" panose="020B0A04020102020204" pitchFamily="34" charset="0"/>
                        </a:rPr>
                        <a:t>FPHA</a:t>
                      </a:r>
                    </a:p>
                  </a:txBody>
                  <a:tcPr/>
                </a:tc>
                <a:extLst>
                  <a:ext uri="{0D108BD9-81ED-4DB2-BD59-A6C34878D82A}">
                    <a16:rowId xmlns:a16="http://schemas.microsoft.com/office/drawing/2014/main" val="4073669281"/>
                  </a:ext>
                </a:extLst>
              </a:tr>
              <a:tr h="555490">
                <a:tc vMerge="1">
                  <a:txBody>
                    <a:bodyPr/>
                    <a:lstStyle/>
                    <a:p>
                      <a:endParaRPr lang="en-US" dirty="0"/>
                    </a:p>
                  </a:txBody>
                  <a:tcPr/>
                </a:tc>
                <a:tc>
                  <a:txBody>
                    <a:bodyPr/>
                    <a:lstStyle/>
                    <a:p>
                      <a:pPr algn="ctr"/>
                      <a:r>
                        <a:rPr lang="en-US" dirty="0"/>
                        <a:t>14G</a:t>
                      </a:r>
                    </a:p>
                  </a:txBody>
                  <a:tcPr/>
                </a:tc>
                <a:tc>
                  <a:txBody>
                    <a:bodyPr/>
                    <a:lstStyle/>
                    <a:p>
                      <a:pPr algn="ctr"/>
                      <a:r>
                        <a:rPr lang="en-US" dirty="0"/>
                        <a:t>28G</a:t>
                      </a:r>
                    </a:p>
                  </a:txBody>
                  <a:tcPr/>
                </a:tc>
                <a:tc vMerge="1">
                  <a:txBody>
                    <a:bodyPr/>
                    <a:lstStyle/>
                    <a:p>
                      <a:endParaRPr lang="en-US" dirty="0"/>
                    </a:p>
                  </a:txBody>
                  <a:tcPr/>
                </a:tc>
                <a:extLst>
                  <a:ext uri="{0D108BD9-81ED-4DB2-BD59-A6C34878D82A}">
                    <a16:rowId xmlns:a16="http://schemas.microsoft.com/office/drawing/2014/main" val="382677429"/>
                  </a:ext>
                </a:extLst>
              </a:tr>
              <a:tr h="555490">
                <a:tc>
                  <a:txBody>
                    <a:bodyPr/>
                    <a:lstStyle/>
                    <a:p>
                      <a:r>
                        <a:rPr lang="en-US" dirty="0">
                          <a:latin typeface="Arial Black" panose="020B0A04020102020204" pitchFamily="34" charset="0"/>
                        </a:rPr>
                        <a:t>HPEV</a:t>
                      </a:r>
                    </a:p>
                  </a:txBody>
                  <a:tcPr/>
                </a:tc>
                <a:tc>
                  <a:txBody>
                    <a:bodyPr/>
                    <a:lstStyle/>
                    <a:p>
                      <a:pPr algn="ctr"/>
                      <a:r>
                        <a:rPr lang="en-US" dirty="0"/>
                        <a:t>0,734</a:t>
                      </a:r>
                    </a:p>
                  </a:txBody>
                  <a:tcPr/>
                </a:tc>
                <a:tc>
                  <a:txBody>
                    <a:bodyPr/>
                    <a:lstStyle/>
                    <a:p>
                      <a:pPr algn="ctr"/>
                      <a:r>
                        <a:rPr lang="en-US" dirty="0"/>
                        <a:t>0,714</a:t>
                      </a:r>
                    </a:p>
                  </a:txBody>
                  <a:tcPr/>
                </a:tc>
                <a:tc>
                  <a:txBody>
                    <a:bodyPr/>
                    <a:lstStyle/>
                    <a:p>
                      <a:pPr algn="ctr"/>
                      <a:r>
                        <a:rPr lang="en-US" dirty="0"/>
                        <a:t>0,770</a:t>
                      </a:r>
                    </a:p>
                  </a:txBody>
                  <a:tcPr/>
                </a:tc>
                <a:extLst>
                  <a:ext uri="{0D108BD9-81ED-4DB2-BD59-A6C34878D82A}">
                    <a16:rowId xmlns:a16="http://schemas.microsoft.com/office/drawing/2014/main" val="1985035821"/>
                  </a:ext>
                </a:extLst>
              </a:tr>
              <a:tr h="555490">
                <a:tc>
                  <a:txBody>
                    <a:bodyPr/>
                    <a:lstStyle/>
                    <a:p>
                      <a:r>
                        <a:rPr lang="en-US" dirty="0">
                          <a:latin typeface="Arial Black" panose="020B0A04020102020204" pitchFamily="34" charset="0"/>
                        </a:rPr>
                        <a:t>HMM</a:t>
                      </a:r>
                    </a:p>
                  </a:txBody>
                  <a:tcPr/>
                </a:tc>
                <a:tc>
                  <a:txBody>
                    <a:bodyPr/>
                    <a:lstStyle/>
                    <a:p>
                      <a:pPr algn="ctr"/>
                      <a:r>
                        <a:rPr lang="en-US" dirty="0"/>
                        <a:t>0,927</a:t>
                      </a:r>
                    </a:p>
                  </a:txBody>
                  <a:tcPr/>
                </a:tc>
                <a:tc>
                  <a:txBody>
                    <a:bodyPr/>
                    <a:lstStyle/>
                    <a:p>
                      <a:pPr algn="ctr"/>
                      <a:r>
                        <a:rPr lang="en-US" dirty="0"/>
                        <a:t>0,866</a:t>
                      </a:r>
                    </a:p>
                  </a:txBody>
                  <a:tcPr/>
                </a:tc>
                <a:tc>
                  <a:txBody>
                    <a:bodyPr/>
                    <a:lstStyle/>
                    <a:p>
                      <a:pPr algn="ctr"/>
                      <a:r>
                        <a:rPr lang="en-US" dirty="0"/>
                        <a:t>0,677</a:t>
                      </a:r>
                    </a:p>
                  </a:txBody>
                  <a:tcPr/>
                </a:tc>
                <a:extLst>
                  <a:ext uri="{0D108BD9-81ED-4DB2-BD59-A6C34878D82A}">
                    <a16:rowId xmlns:a16="http://schemas.microsoft.com/office/drawing/2014/main" val="1709789440"/>
                  </a:ext>
                </a:extLst>
              </a:tr>
              <a:tr h="555490">
                <a:tc>
                  <a:txBody>
                    <a:bodyPr/>
                    <a:lstStyle/>
                    <a:p>
                      <a:r>
                        <a:rPr lang="en-US" sz="1800" kern="1200" dirty="0">
                          <a:solidFill>
                            <a:schemeClr val="dk1"/>
                          </a:solidFill>
                          <a:effectLst/>
                          <a:latin typeface="Arial Black" panose="020B0A04020102020204" pitchFamily="34" charset="0"/>
                          <a:ea typeface="+mn-ea"/>
                          <a:cs typeface="+mn-cs"/>
                        </a:rPr>
                        <a:t>FRPV</a:t>
                      </a:r>
                      <a:endParaRPr lang="en-US" dirty="0">
                        <a:latin typeface="Arial Black" panose="020B0A04020102020204" pitchFamily="34" charset="0"/>
                      </a:endParaRPr>
                    </a:p>
                  </a:txBody>
                  <a:tcPr/>
                </a:tc>
                <a:tc>
                  <a:txBody>
                    <a:bodyPr/>
                    <a:lstStyle/>
                    <a:p>
                      <a:pPr algn="ctr"/>
                      <a:r>
                        <a:rPr lang="en-US" dirty="0"/>
                        <a:t>0,628</a:t>
                      </a:r>
                    </a:p>
                  </a:txBody>
                  <a:tcPr/>
                </a:tc>
                <a:tc>
                  <a:txBody>
                    <a:bodyPr/>
                    <a:lstStyle/>
                    <a:p>
                      <a:pPr algn="ctr"/>
                      <a:r>
                        <a:rPr lang="en-US" dirty="0"/>
                        <a:t>0,588</a:t>
                      </a:r>
                    </a:p>
                  </a:txBody>
                  <a:tcPr/>
                </a:tc>
                <a:tc>
                  <a:txBody>
                    <a:bodyPr/>
                    <a:lstStyle/>
                    <a:p>
                      <a:pPr algn="ctr"/>
                      <a:r>
                        <a:rPr lang="en-US" dirty="0"/>
                        <a:t>0,664</a:t>
                      </a:r>
                    </a:p>
                  </a:txBody>
                  <a:tcPr/>
                </a:tc>
                <a:extLst>
                  <a:ext uri="{0D108BD9-81ED-4DB2-BD59-A6C34878D82A}">
                    <a16:rowId xmlns:a16="http://schemas.microsoft.com/office/drawing/2014/main" val="2387242311"/>
                  </a:ext>
                </a:extLst>
              </a:tr>
              <a:tr h="555490">
                <a:tc>
                  <a:txBody>
                    <a:bodyPr/>
                    <a:lstStyle/>
                    <a:p>
                      <a:r>
                        <a:rPr lang="en-US" dirty="0">
                          <a:latin typeface="Arial Black" panose="020B0A04020102020204" pitchFamily="34" charset="0"/>
                        </a:rPr>
                        <a:t>HPEV+HMM</a:t>
                      </a:r>
                    </a:p>
                  </a:txBody>
                  <a:tcPr/>
                </a:tc>
                <a:tc>
                  <a:txBody>
                    <a:bodyPr/>
                    <a:lstStyle/>
                    <a:p>
                      <a:pPr algn="ctr"/>
                      <a:r>
                        <a:rPr lang="en-US" dirty="0"/>
                        <a:t>0,944</a:t>
                      </a:r>
                    </a:p>
                  </a:txBody>
                  <a:tcPr/>
                </a:tc>
                <a:tc>
                  <a:txBody>
                    <a:bodyPr/>
                    <a:lstStyle/>
                    <a:p>
                      <a:pPr algn="ctr"/>
                      <a:r>
                        <a:rPr lang="en-US" dirty="0"/>
                        <a:t>0,902</a:t>
                      </a:r>
                    </a:p>
                  </a:txBody>
                  <a:tcPr/>
                </a:tc>
                <a:tc>
                  <a:txBody>
                    <a:bodyPr/>
                    <a:lstStyle/>
                    <a:p>
                      <a:pPr algn="ctr"/>
                      <a:r>
                        <a:rPr lang="en-US" dirty="0"/>
                        <a:t>0,829</a:t>
                      </a:r>
                    </a:p>
                  </a:txBody>
                  <a:tcPr/>
                </a:tc>
                <a:extLst>
                  <a:ext uri="{0D108BD9-81ED-4DB2-BD59-A6C34878D82A}">
                    <a16:rowId xmlns:a16="http://schemas.microsoft.com/office/drawing/2014/main" val="2739582976"/>
                  </a:ext>
                </a:extLst>
              </a:tr>
              <a:tr h="555490">
                <a:tc>
                  <a:txBody>
                    <a:bodyPr/>
                    <a:lstStyle/>
                    <a:p>
                      <a:r>
                        <a:rPr lang="en-US" dirty="0">
                          <a:latin typeface="Arial Black" panose="020B0A04020102020204" pitchFamily="34" charset="0"/>
                        </a:rPr>
                        <a:t>HPEV+HMM+</a:t>
                      </a:r>
                      <a:r>
                        <a:rPr lang="en-US" sz="1800" kern="1200" dirty="0">
                          <a:solidFill>
                            <a:schemeClr val="dk1"/>
                          </a:solidFill>
                          <a:effectLst/>
                          <a:latin typeface="Arial Black" panose="020B0A04020102020204" pitchFamily="34" charset="0"/>
                          <a:ea typeface="+mn-ea"/>
                          <a:cs typeface="+mn-cs"/>
                        </a:rPr>
                        <a:t>FRPV</a:t>
                      </a:r>
                      <a:endParaRPr lang="en-US" dirty="0">
                        <a:latin typeface="Arial Black" panose="020B0A04020102020204" pitchFamily="34" charset="0"/>
                      </a:endParaRPr>
                    </a:p>
                  </a:txBody>
                  <a:tcPr/>
                </a:tc>
                <a:tc>
                  <a:txBody>
                    <a:bodyPr/>
                    <a:lstStyle/>
                    <a:p>
                      <a:pPr algn="ctr"/>
                      <a:r>
                        <a:rPr lang="en-US" dirty="0"/>
                        <a:t>0,948</a:t>
                      </a:r>
                    </a:p>
                  </a:txBody>
                  <a:tcPr/>
                </a:tc>
                <a:tc>
                  <a:txBody>
                    <a:bodyPr/>
                    <a:lstStyle/>
                    <a:p>
                      <a:pPr algn="ctr"/>
                      <a:r>
                        <a:rPr lang="en-US" dirty="0"/>
                        <a:t>0,922</a:t>
                      </a:r>
                    </a:p>
                  </a:txBody>
                  <a:tcPr/>
                </a:tc>
                <a:tc>
                  <a:txBody>
                    <a:bodyPr/>
                    <a:lstStyle/>
                    <a:p>
                      <a:pPr algn="ctr"/>
                      <a:r>
                        <a:rPr lang="en-US" dirty="0"/>
                        <a:t>0,909</a:t>
                      </a:r>
                    </a:p>
                  </a:txBody>
                  <a:tcPr/>
                </a:tc>
                <a:extLst>
                  <a:ext uri="{0D108BD9-81ED-4DB2-BD59-A6C34878D82A}">
                    <a16:rowId xmlns:a16="http://schemas.microsoft.com/office/drawing/2014/main" val="346600435"/>
                  </a:ext>
                </a:extLst>
              </a:tr>
            </a:tbl>
          </a:graphicData>
        </a:graphic>
      </p:graphicFrame>
      <p:sp>
        <p:nvSpPr>
          <p:cNvPr id="4" name="Θέση αριθμού διαφάνειας 3">
            <a:extLst>
              <a:ext uri="{FF2B5EF4-FFF2-40B4-BE49-F238E27FC236}">
                <a16:creationId xmlns:a16="http://schemas.microsoft.com/office/drawing/2014/main" id="{2CDD1E51-ED47-4644-89A8-1AAF795FBF9F}"/>
              </a:ext>
            </a:extLst>
          </p:cNvPr>
          <p:cNvSpPr>
            <a:spLocks noGrp="1"/>
          </p:cNvSpPr>
          <p:nvPr>
            <p:ph type="sldNum" sz="quarter" idx="13"/>
          </p:nvPr>
        </p:nvSpPr>
        <p:spPr/>
        <p:txBody>
          <a:bodyPr/>
          <a:lstStyle/>
          <a:p>
            <a:pPr>
              <a:defRPr/>
            </a:pPr>
            <a:fld id="{067A270A-E653-4AD2-9076-9115A24AE536}" type="slidenum">
              <a:rPr lang="el-GR" smtClean="0"/>
              <a:pPr>
                <a:defRPr/>
              </a:pPr>
              <a:t>110</a:t>
            </a:fld>
            <a:endParaRPr lang="el-GR"/>
          </a:p>
        </p:txBody>
      </p:sp>
    </p:spTree>
    <p:extLst>
      <p:ext uri="{BB962C8B-B14F-4D97-AF65-F5344CB8AC3E}">
        <p14:creationId xmlns:p14="http://schemas.microsoft.com/office/powerpoint/2010/main" val="38257025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F46268A-1666-445C-801E-31B30A2937BC}"/>
              </a:ext>
            </a:extLst>
          </p:cNvPr>
          <p:cNvSpPr>
            <a:spLocks noGrp="1"/>
          </p:cNvSpPr>
          <p:nvPr>
            <p:ph type="title"/>
          </p:nvPr>
        </p:nvSpPr>
        <p:spPr>
          <a:xfrm>
            <a:off x="1359918" y="103261"/>
            <a:ext cx="8768530" cy="963983"/>
          </a:xfrm>
        </p:spPr>
        <p:txBody>
          <a:bodyPr/>
          <a:lstStyle/>
          <a:p>
            <a:pPr algn="ctr"/>
            <a:r>
              <a:rPr lang="en-US" sz="1600" b="0" dirty="0">
                <a:solidFill>
                  <a:schemeClr val="tx1"/>
                </a:solidFill>
              </a:rPr>
              <a:t>Gesture recognition comparison of some of the latest proposed models with SHREC’17 dataset</a:t>
            </a:r>
            <a:br>
              <a:rPr lang="en-US" sz="1600" b="0" dirty="0">
                <a:solidFill>
                  <a:schemeClr val="tx1"/>
                </a:solidFill>
              </a:rPr>
            </a:br>
            <a:r>
              <a:rPr lang="en-US" sz="1600" b="0" dirty="0">
                <a:solidFill>
                  <a:schemeClr val="tx1"/>
                </a:solidFill>
              </a:rPr>
              <a:t>14G:14 gestures, 28G:28 gestures</a:t>
            </a:r>
            <a:br>
              <a:rPr lang="en-US" dirty="0"/>
            </a:br>
            <a:r>
              <a:rPr lang="en-US" sz="1800" dirty="0">
                <a:solidFill>
                  <a:schemeClr val="tx1"/>
                </a:solidFill>
              </a:rPr>
              <a:t>[LIU2020]</a:t>
            </a:r>
          </a:p>
        </p:txBody>
      </p:sp>
      <p:graphicFrame>
        <p:nvGraphicFramePr>
          <p:cNvPr id="6" name="Πίνακας 6">
            <a:extLst>
              <a:ext uri="{FF2B5EF4-FFF2-40B4-BE49-F238E27FC236}">
                <a16:creationId xmlns:a16="http://schemas.microsoft.com/office/drawing/2014/main" id="{15FBC0D0-11D6-4277-A02B-F9635B4E5D9F}"/>
              </a:ext>
            </a:extLst>
          </p:cNvPr>
          <p:cNvGraphicFramePr>
            <a:graphicFrameLocks noGrp="1"/>
          </p:cNvGraphicFramePr>
          <p:nvPr>
            <p:ph sz="quarter" idx="12"/>
            <p:extLst>
              <p:ext uri="{D42A27DB-BD31-4B8C-83A1-F6EECF244321}">
                <p14:modId xmlns:p14="http://schemas.microsoft.com/office/powerpoint/2010/main" val="117442500"/>
              </p:ext>
            </p:extLst>
          </p:nvPr>
        </p:nvGraphicFramePr>
        <p:xfrm>
          <a:off x="1359918" y="1102804"/>
          <a:ext cx="8984557" cy="4028140"/>
        </p:xfrm>
        <a:graphic>
          <a:graphicData uri="http://schemas.openxmlformats.org/drawingml/2006/table">
            <a:tbl>
              <a:tblPr firstRow="1" bandRow="1">
                <a:tableStyleId>{5C22544A-7EE6-4342-B048-85BDC9FD1C3A}</a:tableStyleId>
              </a:tblPr>
              <a:tblGrid>
                <a:gridCol w="5229815">
                  <a:extLst>
                    <a:ext uri="{9D8B030D-6E8A-4147-A177-3AD203B41FA5}">
                      <a16:colId xmlns:a16="http://schemas.microsoft.com/office/drawing/2014/main" val="124959387"/>
                    </a:ext>
                  </a:extLst>
                </a:gridCol>
                <a:gridCol w="1877370">
                  <a:extLst>
                    <a:ext uri="{9D8B030D-6E8A-4147-A177-3AD203B41FA5}">
                      <a16:colId xmlns:a16="http://schemas.microsoft.com/office/drawing/2014/main" val="328856321"/>
                    </a:ext>
                  </a:extLst>
                </a:gridCol>
                <a:gridCol w="1877372">
                  <a:extLst>
                    <a:ext uri="{9D8B030D-6E8A-4147-A177-3AD203B41FA5}">
                      <a16:colId xmlns:a16="http://schemas.microsoft.com/office/drawing/2014/main" val="4219894186"/>
                    </a:ext>
                  </a:extLst>
                </a:gridCol>
              </a:tblGrid>
              <a:tr h="338476">
                <a:tc>
                  <a:txBody>
                    <a:bodyPr/>
                    <a:lstStyle/>
                    <a:p>
                      <a:r>
                        <a:rPr lang="en-US" dirty="0"/>
                        <a:t>METHOD</a:t>
                      </a:r>
                    </a:p>
                  </a:txBody>
                  <a:tcPr/>
                </a:tc>
                <a:tc>
                  <a:txBody>
                    <a:bodyPr/>
                    <a:lstStyle/>
                    <a:p>
                      <a:r>
                        <a:rPr lang="en-US" dirty="0"/>
                        <a:t>ACCURACY 14G</a:t>
                      </a:r>
                    </a:p>
                  </a:txBody>
                  <a:tcPr/>
                </a:tc>
                <a:tc>
                  <a:txBody>
                    <a:bodyPr/>
                    <a:lstStyle/>
                    <a:p>
                      <a:r>
                        <a:rPr lang="en-US" dirty="0"/>
                        <a:t>ACCURACY 28G</a:t>
                      </a:r>
                    </a:p>
                  </a:txBody>
                  <a:tcPr/>
                </a:tc>
                <a:extLst>
                  <a:ext uri="{0D108BD9-81ED-4DB2-BD59-A6C34878D82A}">
                    <a16:rowId xmlns:a16="http://schemas.microsoft.com/office/drawing/2014/main" val="731655333"/>
                  </a:ext>
                </a:extLst>
              </a:tr>
              <a:tr h="338476">
                <a:tc>
                  <a:txBody>
                    <a:bodyPr/>
                    <a:lstStyle/>
                    <a:p>
                      <a:r>
                        <a:rPr lang="en-US" dirty="0">
                          <a:latin typeface="Arial Black" panose="020B0A04020102020204" pitchFamily="34" charset="0"/>
                        </a:rPr>
                        <a:t>HON4D [OMA2013]</a:t>
                      </a:r>
                    </a:p>
                  </a:txBody>
                  <a:tcPr/>
                </a:tc>
                <a:tc>
                  <a:txBody>
                    <a:bodyPr/>
                    <a:lstStyle/>
                    <a:p>
                      <a:pPr algn="ctr"/>
                      <a:r>
                        <a:rPr lang="en-US" dirty="0"/>
                        <a:t>0,785</a:t>
                      </a:r>
                    </a:p>
                  </a:txBody>
                  <a:tcPr/>
                </a:tc>
                <a:tc>
                  <a:txBody>
                    <a:bodyPr/>
                    <a:lstStyle/>
                    <a:p>
                      <a:pPr algn="ctr"/>
                      <a:r>
                        <a:rPr lang="en-US" dirty="0"/>
                        <a:t>0,740</a:t>
                      </a:r>
                    </a:p>
                  </a:txBody>
                  <a:tcPr/>
                </a:tc>
                <a:extLst>
                  <a:ext uri="{0D108BD9-81ED-4DB2-BD59-A6C34878D82A}">
                    <a16:rowId xmlns:a16="http://schemas.microsoft.com/office/drawing/2014/main" val="2308446099"/>
                  </a:ext>
                </a:extLst>
              </a:tr>
              <a:tr h="370540">
                <a:tc>
                  <a:txBody>
                    <a:bodyPr/>
                    <a:lstStyle/>
                    <a:p>
                      <a:r>
                        <a:rPr lang="en-US" dirty="0">
                          <a:latin typeface="Arial Black" panose="020B0A04020102020204" pitchFamily="34" charset="0"/>
                        </a:rPr>
                        <a:t>SoCJ+Direction+Rotation [SME2017]</a:t>
                      </a:r>
                    </a:p>
                  </a:txBody>
                  <a:tcPr/>
                </a:tc>
                <a:tc>
                  <a:txBody>
                    <a:bodyPr/>
                    <a:lstStyle/>
                    <a:p>
                      <a:pPr algn="ctr"/>
                      <a:r>
                        <a:rPr lang="en-US" dirty="0"/>
                        <a:t>0,869</a:t>
                      </a:r>
                    </a:p>
                  </a:txBody>
                  <a:tcPr/>
                </a:tc>
                <a:tc>
                  <a:txBody>
                    <a:bodyPr/>
                    <a:lstStyle/>
                    <a:p>
                      <a:pPr algn="ctr"/>
                      <a:r>
                        <a:rPr lang="en-US" dirty="0"/>
                        <a:t>0,842</a:t>
                      </a:r>
                    </a:p>
                  </a:txBody>
                  <a:tcPr/>
                </a:tc>
                <a:extLst>
                  <a:ext uri="{0D108BD9-81ED-4DB2-BD59-A6C34878D82A}">
                    <a16:rowId xmlns:a16="http://schemas.microsoft.com/office/drawing/2014/main" val="1415091287"/>
                  </a:ext>
                </a:extLst>
              </a:tr>
              <a:tr h="360040">
                <a:tc>
                  <a:txBody>
                    <a:bodyPr/>
                    <a:lstStyle/>
                    <a:p>
                      <a:r>
                        <a:rPr lang="en-US" sz="1800" kern="1200" dirty="0">
                          <a:solidFill>
                            <a:schemeClr val="dk1"/>
                          </a:solidFill>
                          <a:effectLst/>
                          <a:latin typeface="Arial Black" panose="020B0A04020102020204" pitchFamily="34" charset="0"/>
                          <a:ea typeface="+mn-ea"/>
                          <a:cs typeface="+mn-cs"/>
                        </a:rPr>
                        <a:t>SoCJ+HoHD+HoWR [HAZ2016]</a:t>
                      </a:r>
                      <a:endParaRPr lang="en-US" dirty="0">
                        <a:latin typeface="Arial Black" panose="020B0A04020102020204" pitchFamily="34" charset="0"/>
                      </a:endParaRPr>
                    </a:p>
                  </a:txBody>
                  <a:tcPr/>
                </a:tc>
                <a:tc>
                  <a:txBody>
                    <a:bodyPr/>
                    <a:lstStyle/>
                    <a:p>
                      <a:pPr algn="ctr"/>
                      <a:r>
                        <a:rPr lang="en-US" dirty="0"/>
                        <a:t>0,882</a:t>
                      </a:r>
                    </a:p>
                  </a:txBody>
                  <a:tcPr/>
                </a:tc>
                <a:tc>
                  <a:txBody>
                    <a:bodyPr/>
                    <a:lstStyle/>
                    <a:p>
                      <a:pPr algn="ctr"/>
                      <a:r>
                        <a:rPr lang="en-US" dirty="0"/>
                        <a:t>0,819</a:t>
                      </a:r>
                    </a:p>
                  </a:txBody>
                  <a:tcPr/>
                </a:tc>
                <a:extLst>
                  <a:ext uri="{0D108BD9-81ED-4DB2-BD59-A6C34878D82A}">
                    <a16:rowId xmlns:a16="http://schemas.microsoft.com/office/drawing/2014/main" val="1127140531"/>
                  </a:ext>
                </a:extLst>
              </a:tr>
              <a:tr h="360040">
                <a:tc>
                  <a:txBody>
                    <a:bodyPr/>
                    <a:lstStyle/>
                    <a:p>
                      <a:r>
                        <a:rPr lang="en-US" dirty="0">
                          <a:latin typeface="Arial Black" panose="020B0A04020102020204" pitchFamily="34" charset="0"/>
                        </a:rPr>
                        <a:t>Two-stream 3D CNN [JUA2018]</a:t>
                      </a:r>
                    </a:p>
                  </a:txBody>
                  <a:tcPr/>
                </a:tc>
                <a:tc>
                  <a:txBody>
                    <a:bodyPr/>
                    <a:lstStyle/>
                    <a:p>
                      <a:pPr algn="ctr"/>
                      <a:r>
                        <a:rPr lang="en-US" dirty="0"/>
                        <a:t>0,834</a:t>
                      </a:r>
                    </a:p>
                  </a:txBody>
                  <a:tcPr/>
                </a:tc>
                <a:tc>
                  <a:txBody>
                    <a:bodyPr/>
                    <a:lstStyle/>
                    <a:p>
                      <a:pPr algn="ctr"/>
                      <a:r>
                        <a:rPr lang="en-US" dirty="0"/>
                        <a:t>0,774</a:t>
                      </a:r>
                    </a:p>
                  </a:txBody>
                  <a:tcPr/>
                </a:tc>
                <a:extLst>
                  <a:ext uri="{0D108BD9-81ED-4DB2-BD59-A6C34878D82A}">
                    <a16:rowId xmlns:a16="http://schemas.microsoft.com/office/drawing/2014/main" val="69210893"/>
                  </a:ext>
                </a:extLst>
              </a:tr>
              <a:tr h="338476">
                <a:tc>
                  <a:txBody>
                    <a:bodyPr/>
                    <a:lstStyle/>
                    <a:p>
                      <a:r>
                        <a:rPr lang="en-US" dirty="0">
                          <a:latin typeface="Arial Black" panose="020B0A04020102020204" pitchFamily="34" charset="0"/>
                        </a:rPr>
                        <a:t>Res-TCN [JIN2018]</a:t>
                      </a:r>
                    </a:p>
                  </a:txBody>
                  <a:tcPr/>
                </a:tc>
                <a:tc>
                  <a:txBody>
                    <a:bodyPr/>
                    <a:lstStyle/>
                    <a:p>
                      <a:pPr algn="ctr"/>
                      <a:r>
                        <a:rPr lang="en-US" dirty="0"/>
                        <a:t>0,911</a:t>
                      </a:r>
                    </a:p>
                  </a:txBody>
                  <a:tcPr/>
                </a:tc>
                <a:tc>
                  <a:txBody>
                    <a:bodyPr/>
                    <a:lstStyle/>
                    <a:p>
                      <a:pPr algn="ctr"/>
                      <a:r>
                        <a:rPr lang="en-US" dirty="0"/>
                        <a:t>0,873</a:t>
                      </a:r>
                    </a:p>
                  </a:txBody>
                  <a:tcPr/>
                </a:tc>
                <a:extLst>
                  <a:ext uri="{0D108BD9-81ED-4DB2-BD59-A6C34878D82A}">
                    <a16:rowId xmlns:a16="http://schemas.microsoft.com/office/drawing/2014/main" val="712433900"/>
                  </a:ext>
                </a:extLst>
              </a:tr>
              <a:tr h="338476">
                <a:tc>
                  <a:txBody>
                    <a:bodyPr/>
                    <a:lstStyle/>
                    <a:p>
                      <a:r>
                        <a:rPr lang="en-US" dirty="0">
                          <a:latin typeface="Arial Black" panose="020B0A04020102020204" pitchFamily="34" charset="0"/>
                        </a:rPr>
                        <a:t>STA-Res-TCN [JIN2018]</a:t>
                      </a:r>
                    </a:p>
                  </a:txBody>
                  <a:tcPr/>
                </a:tc>
                <a:tc>
                  <a:txBody>
                    <a:bodyPr/>
                    <a:lstStyle/>
                    <a:p>
                      <a:pPr algn="ctr"/>
                      <a:r>
                        <a:rPr lang="en-US" dirty="0"/>
                        <a:t>0,936</a:t>
                      </a:r>
                    </a:p>
                  </a:txBody>
                  <a:tcPr/>
                </a:tc>
                <a:tc>
                  <a:txBody>
                    <a:bodyPr/>
                    <a:lstStyle/>
                    <a:p>
                      <a:pPr algn="ctr"/>
                      <a:r>
                        <a:rPr lang="en-US" dirty="0"/>
                        <a:t>0,907</a:t>
                      </a:r>
                    </a:p>
                  </a:txBody>
                  <a:tcPr/>
                </a:tc>
                <a:extLst>
                  <a:ext uri="{0D108BD9-81ED-4DB2-BD59-A6C34878D82A}">
                    <a16:rowId xmlns:a16="http://schemas.microsoft.com/office/drawing/2014/main" val="410172838"/>
                  </a:ext>
                </a:extLst>
              </a:tr>
              <a:tr h="338476">
                <a:tc>
                  <a:txBody>
                    <a:bodyPr/>
                    <a:lstStyle/>
                    <a:p>
                      <a:r>
                        <a:rPr lang="en-US" dirty="0">
                          <a:latin typeface="Arial Black" panose="020B0A04020102020204" pitchFamily="34" charset="0"/>
                        </a:rPr>
                        <a:t>ST-GCN [YAN2018]</a:t>
                      </a:r>
                    </a:p>
                  </a:txBody>
                  <a:tcPr/>
                </a:tc>
                <a:tc>
                  <a:txBody>
                    <a:bodyPr/>
                    <a:lstStyle/>
                    <a:p>
                      <a:pPr algn="ctr"/>
                      <a:r>
                        <a:rPr lang="en-US" dirty="0"/>
                        <a:t>0,927</a:t>
                      </a:r>
                    </a:p>
                  </a:txBody>
                  <a:tcPr/>
                </a:tc>
                <a:tc>
                  <a:txBody>
                    <a:bodyPr/>
                    <a:lstStyle/>
                    <a:p>
                      <a:pPr algn="ctr"/>
                      <a:r>
                        <a:rPr lang="en-US" dirty="0"/>
                        <a:t>0,877</a:t>
                      </a:r>
                    </a:p>
                  </a:txBody>
                  <a:tcPr/>
                </a:tc>
                <a:extLst>
                  <a:ext uri="{0D108BD9-81ED-4DB2-BD59-A6C34878D82A}">
                    <a16:rowId xmlns:a16="http://schemas.microsoft.com/office/drawing/2014/main" val="46138295"/>
                  </a:ext>
                </a:extLst>
              </a:tr>
              <a:tr h="342880">
                <a:tc>
                  <a:txBody>
                    <a:bodyPr/>
                    <a:lstStyle/>
                    <a:p>
                      <a:r>
                        <a:rPr lang="en-US" dirty="0">
                          <a:latin typeface="Arial Black" panose="020B0A04020102020204" pitchFamily="34" charset="0"/>
                        </a:rPr>
                        <a:t>ST-TS-HGR-NET [XUA2019]</a:t>
                      </a:r>
                    </a:p>
                  </a:txBody>
                  <a:tcPr/>
                </a:tc>
                <a:tc>
                  <a:txBody>
                    <a:bodyPr/>
                    <a:lstStyle/>
                    <a:p>
                      <a:pPr algn="ctr"/>
                      <a:r>
                        <a:rPr lang="en-US" dirty="0"/>
                        <a:t>0,942</a:t>
                      </a:r>
                    </a:p>
                  </a:txBody>
                  <a:tcPr/>
                </a:tc>
                <a:tc>
                  <a:txBody>
                    <a:bodyPr/>
                    <a:lstStyle/>
                    <a:p>
                      <a:pPr algn="ctr"/>
                      <a:r>
                        <a:rPr lang="en-US" dirty="0"/>
                        <a:t>0,894</a:t>
                      </a:r>
                    </a:p>
                  </a:txBody>
                  <a:tcPr/>
                </a:tc>
                <a:extLst>
                  <a:ext uri="{0D108BD9-81ED-4DB2-BD59-A6C34878D82A}">
                    <a16:rowId xmlns:a16="http://schemas.microsoft.com/office/drawing/2014/main" val="4201972674"/>
                  </a:ext>
                </a:extLst>
              </a:tr>
              <a:tr h="338476">
                <a:tc>
                  <a:txBody>
                    <a:bodyPr/>
                    <a:lstStyle/>
                    <a:p>
                      <a:r>
                        <a:rPr lang="en-US" dirty="0">
                          <a:latin typeface="Arial Black" panose="020B0A04020102020204" pitchFamily="34" charset="0"/>
                        </a:rPr>
                        <a:t>DG-STA [YUX2019]</a:t>
                      </a:r>
                    </a:p>
                  </a:txBody>
                  <a:tcPr/>
                </a:tc>
                <a:tc>
                  <a:txBody>
                    <a:bodyPr/>
                    <a:lstStyle/>
                    <a:p>
                      <a:pPr algn="ctr"/>
                      <a:r>
                        <a:rPr lang="en-US" dirty="0"/>
                        <a:t>0,944</a:t>
                      </a:r>
                    </a:p>
                  </a:txBody>
                  <a:tcPr/>
                </a:tc>
                <a:tc>
                  <a:txBody>
                    <a:bodyPr/>
                    <a:lstStyle/>
                    <a:p>
                      <a:pPr algn="ctr"/>
                      <a:r>
                        <a:rPr lang="en-US" dirty="0"/>
                        <a:t>0,907</a:t>
                      </a:r>
                    </a:p>
                  </a:txBody>
                  <a:tcPr/>
                </a:tc>
                <a:extLst>
                  <a:ext uri="{0D108BD9-81ED-4DB2-BD59-A6C34878D82A}">
                    <a16:rowId xmlns:a16="http://schemas.microsoft.com/office/drawing/2014/main" val="3027644201"/>
                  </a:ext>
                </a:extLst>
              </a:tr>
              <a:tr h="338476">
                <a:tc>
                  <a:txBody>
                    <a:bodyPr/>
                    <a:lstStyle/>
                    <a:p>
                      <a:r>
                        <a:rPr lang="en-US" dirty="0">
                          <a:latin typeface="Arial Black" panose="020B0A04020102020204" pitchFamily="34" charset="0"/>
                        </a:rPr>
                        <a:t>HPEV+HMM+FRPV</a:t>
                      </a:r>
                    </a:p>
                  </a:txBody>
                  <a:tcPr/>
                </a:tc>
                <a:tc>
                  <a:txBody>
                    <a:bodyPr/>
                    <a:lstStyle/>
                    <a:p>
                      <a:pPr algn="ctr"/>
                      <a:r>
                        <a:rPr lang="en-US" dirty="0"/>
                        <a:t>0,948</a:t>
                      </a:r>
                    </a:p>
                  </a:txBody>
                  <a:tcPr/>
                </a:tc>
                <a:tc>
                  <a:txBody>
                    <a:bodyPr/>
                    <a:lstStyle/>
                    <a:p>
                      <a:pPr algn="ctr"/>
                      <a:r>
                        <a:rPr lang="en-US" dirty="0"/>
                        <a:t>0,922</a:t>
                      </a:r>
                    </a:p>
                  </a:txBody>
                  <a:tcPr/>
                </a:tc>
                <a:extLst>
                  <a:ext uri="{0D108BD9-81ED-4DB2-BD59-A6C34878D82A}">
                    <a16:rowId xmlns:a16="http://schemas.microsoft.com/office/drawing/2014/main" val="1070985493"/>
                  </a:ext>
                </a:extLst>
              </a:tr>
            </a:tbl>
          </a:graphicData>
        </a:graphic>
      </p:graphicFrame>
      <p:sp>
        <p:nvSpPr>
          <p:cNvPr id="4" name="Θέση αριθμού διαφάνειας 3">
            <a:extLst>
              <a:ext uri="{FF2B5EF4-FFF2-40B4-BE49-F238E27FC236}">
                <a16:creationId xmlns:a16="http://schemas.microsoft.com/office/drawing/2014/main" id="{23DF7EA0-20C6-49A1-8E8F-49E56D3A10F4}"/>
              </a:ext>
            </a:extLst>
          </p:cNvPr>
          <p:cNvSpPr>
            <a:spLocks noGrp="1"/>
          </p:cNvSpPr>
          <p:nvPr>
            <p:ph type="sldNum" sz="quarter" idx="13"/>
          </p:nvPr>
        </p:nvSpPr>
        <p:spPr/>
        <p:txBody>
          <a:bodyPr/>
          <a:lstStyle/>
          <a:p>
            <a:pPr>
              <a:defRPr/>
            </a:pPr>
            <a:fld id="{067A270A-E653-4AD2-9076-9115A24AE536}" type="slidenum">
              <a:rPr lang="el-GR" smtClean="0"/>
              <a:pPr>
                <a:defRPr/>
              </a:pPr>
              <a:t>111</a:t>
            </a:fld>
            <a:endParaRPr lang="el-GR"/>
          </a:p>
        </p:txBody>
      </p:sp>
    </p:spTree>
    <p:extLst>
      <p:ext uri="{BB962C8B-B14F-4D97-AF65-F5344CB8AC3E}">
        <p14:creationId xmlns:p14="http://schemas.microsoft.com/office/powerpoint/2010/main" val="36539207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DCDEC4D-9449-4CD9-ACD0-8E71D6F853BB}"/>
              </a:ext>
            </a:extLst>
          </p:cNvPr>
          <p:cNvSpPr>
            <a:spLocks noGrp="1"/>
          </p:cNvSpPr>
          <p:nvPr>
            <p:ph type="title"/>
          </p:nvPr>
        </p:nvSpPr>
        <p:spPr>
          <a:xfrm>
            <a:off x="1343472" y="404664"/>
            <a:ext cx="7521480" cy="890339"/>
          </a:xfrm>
        </p:spPr>
        <p:txBody>
          <a:bodyPr/>
          <a:lstStyle/>
          <a:p>
            <a:r>
              <a:rPr lang="en-US" dirty="0"/>
              <a:t>References</a:t>
            </a:r>
          </a:p>
        </p:txBody>
      </p:sp>
      <p:sp>
        <p:nvSpPr>
          <p:cNvPr id="3" name="Θέση περιεχομένου 2">
            <a:extLst>
              <a:ext uri="{FF2B5EF4-FFF2-40B4-BE49-F238E27FC236}">
                <a16:creationId xmlns:a16="http://schemas.microsoft.com/office/drawing/2014/main" id="{20610FA5-3F5F-4C76-B076-201CB3FCE520}"/>
              </a:ext>
            </a:extLst>
          </p:cNvPr>
          <p:cNvSpPr>
            <a:spLocks noGrp="1"/>
          </p:cNvSpPr>
          <p:nvPr>
            <p:ph sz="quarter" idx="12"/>
          </p:nvPr>
        </p:nvSpPr>
        <p:spPr>
          <a:xfrm>
            <a:off x="1343472" y="1412776"/>
            <a:ext cx="10009188" cy="4825801"/>
          </a:xfrm>
        </p:spPr>
        <p:txBody>
          <a:bodyPr/>
          <a:lstStyle/>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[NOO2019] </a:t>
            </a:r>
            <a:r>
              <a:rPr lang="en-US" sz="2000" dirty="0">
                <a:solidFill>
                  <a:schemeClr val="tx1"/>
                </a:solidFill>
                <a:latin typeface="Arial" panose="020B0604020202020204" pitchFamily="34" charset="0"/>
                <a:cs typeface="Arial" panose="020B0604020202020204" pitchFamily="34" charset="0"/>
              </a:rPr>
              <a:t>Noorkholis Luthfil Hakim, Timothy K. Shih, Sandeli Priyanwada Kasthuri Arachchi, Wisnu Aditya, Yi-Cheng Chen and Chih-Yang Lin “</a:t>
            </a:r>
            <a:r>
              <a:rPr lang="en-US" sz="2000" b="1" dirty="0">
                <a:solidFill>
                  <a:schemeClr val="tx1"/>
                </a:solidFill>
                <a:latin typeface="Arial" panose="020B0604020202020204" pitchFamily="34" charset="0"/>
                <a:cs typeface="Arial" panose="020B0604020202020204" pitchFamily="34" charset="0"/>
              </a:rPr>
              <a:t>Dynamic Hand Gesture Recognition Using 3DCNN and LSTM with FSM Context-Aware Model</a:t>
            </a:r>
            <a:r>
              <a:rPr lang="en-US" sz="2000" dirty="0">
                <a:solidFill>
                  <a:schemeClr val="tx1"/>
                </a:solidFill>
                <a:latin typeface="Arial" panose="020B0604020202020204" pitchFamily="34" charset="0"/>
                <a:cs typeface="Arial" panose="020B0604020202020204" pitchFamily="34" charset="0"/>
              </a:rPr>
              <a:t>”. </a:t>
            </a:r>
          </a:p>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[RAF2012] </a:t>
            </a:r>
            <a:r>
              <a:rPr lang="en-US" sz="2000" dirty="0">
                <a:solidFill>
                  <a:schemeClr val="tx1"/>
                </a:solidFill>
                <a:latin typeface="Arial" panose="020B0604020202020204" pitchFamily="34" charset="0"/>
                <a:cs typeface="Arial" panose="020B0604020202020204" pitchFamily="34" charset="0"/>
              </a:rPr>
              <a:t>Rafiqul Zaman Khan and Noor Adnan Ibraheem “</a:t>
            </a:r>
            <a:r>
              <a:rPr lang="en-US" sz="2000" b="1" dirty="0">
                <a:solidFill>
                  <a:schemeClr val="tx1"/>
                </a:solidFill>
                <a:latin typeface="Arial" panose="020B0604020202020204" pitchFamily="34" charset="0"/>
                <a:cs typeface="Arial" panose="020B0604020202020204" pitchFamily="34" charset="0"/>
              </a:rPr>
              <a:t>COMPARATIVE STUDY OF HAND GESTURE RECOGNITION SYSTEM</a:t>
            </a:r>
            <a:r>
              <a:rPr lang="en-US" sz="2000" dirty="0">
                <a:solidFill>
                  <a:schemeClr val="tx1"/>
                </a:solidFill>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[JES2020] </a:t>
            </a:r>
            <a:r>
              <a:rPr lang="en-US" sz="2000" dirty="0">
                <a:solidFill>
                  <a:schemeClr val="tx1"/>
                </a:solidFill>
                <a:latin typeface="Arial" panose="020B0604020202020204" pitchFamily="34" charset="0"/>
                <a:cs typeface="Arial" panose="020B0604020202020204" pitchFamily="34" charset="0"/>
              </a:rPr>
              <a:t>Jesús Galván-Ruiz, Carlos M. Travieso-González , Acaymo Tejera-Fettmilch, Alejandro Pinan-Roescher, Luis Esteban-Hernández	and Luis Domínguez-Quintana “</a:t>
            </a:r>
            <a:r>
              <a:rPr lang="en-US" sz="2000" b="1" dirty="0">
                <a:solidFill>
                  <a:schemeClr val="tx1"/>
                </a:solidFill>
                <a:latin typeface="Arial" panose="020B0604020202020204" pitchFamily="34" charset="0"/>
                <a:cs typeface="Arial" panose="020B0604020202020204" pitchFamily="34" charset="0"/>
              </a:rPr>
              <a:t>Perspective and Evolution of Gesture Recognition for Sign Language: A Review</a:t>
            </a:r>
            <a:r>
              <a:rPr lang="en-US" sz="2000" dirty="0">
                <a:solidFill>
                  <a:schemeClr val="tx1"/>
                </a:solidFill>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[DVS] </a:t>
            </a:r>
            <a:r>
              <a:rPr lang="en-US" sz="2000" dirty="0">
                <a:solidFill>
                  <a:srgbClr val="0070C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https://research.ibm.com/dvsgesture/</a:t>
            </a:r>
            <a:endParaRPr lang="en-US" sz="2000" dirty="0">
              <a:solidFill>
                <a:srgbClr val="0070C0"/>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[SKD] </a:t>
            </a:r>
            <a:r>
              <a:rPr lang="en-US" sz="2000"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https://www.kaggle.com/c/odhgdata/data?select=infos_test.csv</a:t>
            </a:r>
            <a:endParaRPr lang="en-US" sz="2000" dirty="0">
              <a:solidFill>
                <a:srgbClr val="0070C0"/>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[JES] </a:t>
            </a:r>
            <a:r>
              <a:rPr lang="en-US" sz="2000" dirty="0">
                <a:solidFill>
                  <a:srgbClr val="0070C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https://20bn.com/datasets/jester/v1</a:t>
            </a:r>
            <a:endParaRPr lang="en-US" sz="2000" dirty="0">
              <a:solidFill>
                <a:srgbClr val="0070C0"/>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[PEM] </a:t>
            </a:r>
            <a:r>
              <a:rPr lang="en-US" sz="2000" b="0" u="sng" dirty="0">
                <a:solidFill>
                  <a:srgbClr val="0070C0"/>
                </a:solidFill>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https://biolab.put.poznan.pl/putemg-dataset/</a:t>
            </a:r>
            <a:endParaRPr lang="el-GR" sz="2000" b="0" u="sng" dirty="0">
              <a:solidFill>
                <a:srgbClr val="0070C0"/>
              </a:solidFill>
              <a:effectLst/>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[HMG] </a:t>
            </a:r>
            <a:r>
              <a:rPr lang="en-US" sz="2000" u="sng" dirty="0">
                <a:solidFill>
                  <a:srgbClr val="0070C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https://sites.google.com/view/hmd-gesture-dataset</a:t>
            </a:r>
            <a:r>
              <a:rPr lang="el-GR" sz="2000" u="sng" dirty="0">
                <a:solidFill>
                  <a:srgbClr val="0070C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a:t>
            </a:r>
            <a:r>
              <a:rPr lang="en-US" sz="2000" dirty="0">
                <a:solidFill>
                  <a:srgbClr val="0070C0"/>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 </a:t>
            </a:r>
            <a:endParaRPr lang="en-US" sz="2000" dirty="0">
              <a:solidFill>
                <a:srgbClr val="0070C0"/>
              </a:solidFill>
            </a:endParaRPr>
          </a:p>
          <a:p>
            <a:endParaRPr lang="en-US" dirty="0"/>
          </a:p>
        </p:txBody>
      </p:sp>
      <p:sp>
        <p:nvSpPr>
          <p:cNvPr id="4" name="Θέση αριθμού διαφάνειας 3">
            <a:extLst>
              <a:ext uri="{FF2B5EF4-FFF2-40B4-BE49-F238E27FC236}">
                <a16:creationId xmlns:a16="http://schemas.microsoft.com/office/drawing/2014/main" id="{A53C1132-DC29-4D34-9037-B96FED913BF4}"/>
              </a:ext>
            </a:extLst>
          </p:cNvPr>
          <p:cNvSpPr>
            <a:spLocks noGrp="1"/>
          </p:cNvSpPr>
          <p:nvPr>
            <p:ph type="sldNum" sz="quarter" idx="13"/>
          </p:nvPr>
        </p:nvSpPr>
        <p:spPr/>
        <p:txBody>
          <a:bodyPr/>
          <a:lstStyle/>
          <a:p>
            <a:pPr>
              <a:defRPr/>
            </a:pPr>
            <a:fld id="{067A270A-E653-4AD2-9076-9115A24AE536}" type="slidenum">
              <a:rPr lang="el-GR" smtClean="0"/>
              <a:pPr>
                <a:defRPr/>
              </a:pPr>
              <a:t>112</a:t>
            </a:fld>
            <a:endParaRPr lang="el-GR"/>
          </a:p>
        </p:txBody>
      </p:sp>
    </p:spTree>
    <p:extLst>
      <p:ext uri="{BB962C8B-B14F-4D97-AF65-F5344CB8AC3E}">
        <p14:creationId xmlns:p14="http://schemas.microsoft.com/office/powerpoint/2010/main" val="24865528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AECD0CD-3924-48EC-87D1-61BC5C4B76CF}"/>
              </a:ext>
            </a:extLst>
          </p:cNvPr>
          <p:cNvSpPr>
            <a:spLocks noGrp="1"/>
          </p:cNvSpPr>
          <p:nvPr>
            <p:ph type="title"/>
          </p:nvPr>
        </p:nvSpPr>
        <p:spPr>
          <a:xfrm>
            <a:off x="1343472" y="260648"/>
            <a:ext cx="7521480" cy="648072"/>
          </a:xfrm>
        </p:spPr>
        <p:txBody>
          <a:bodyPr/>
          <a:lstStyle/>
          <a:p>
            <a:r>
              <a:rPr lang="en-US" dirty="0"/>
              <a:t>References</a:t>
            </a:r>
          </a:p>
        </p:txBody>
      </p:sp>
      <p:sp>
        <p:nvSpPr>
          <p:cNvPr id="3" name="Θέση περιεχομένου 2">
            <a:extLst>
              <a:ext uri="{FF2B5EF4-FFF2-40B4-BE49-F238E27FC236}">
                <a16:creationId xmlns:a16="http://schemas.microsoft.com/office/drawing/2014/main" id="{09BC6BAC-095F-4C0F-A5FF-FCB9CB8268DA}"/>
              </a:ext>
            </a:extLst>
          </p:cNvPr>
          <p:cNvSpPr>
            <a:spLocks noGrp="1"/>
          </p:cNvSpPr>
          <p:nvPr>
            <p:ph sz="quarter" idx="12"/>
          </p:nvPr>
        </p:nvSpPr>
        <p:spPr>
          <a:xfrm>
            <a:off x="1343472" y="1196752"/>
            <a:ext cx="10009188" cy="5041825"/>
          </a:xfrm>
        </p:spPr>
        <p:txBody>
          <a:bodyPr/>
          <a:lstStyle/>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[ASA2018] </a:t>
            </a:r>
            <a:r>
              <a:rPr lang="de-DE" sz="2000" dirty="0">
                <a:solidFill>
                  <a:schemeClr val="tx1"/>
                </a:solidFill>
                <a:latin typeface="Arial" panose="020B0604020202020204" pitchFamily="34" charset="0"/>
                <a:cs typeface="Arial" panose="020B0604020202020204" pitchFamily="34" charset="0"/>
              </a:rPr>
              <a:t>Asanka G Perera, Yee Wei Law, and Javaan Chahl </a:t>
            </a:r>
            <a:r>
              <a:rPr lang="en-US" sz="2000" dirty="0">
                <a:solidFill>
                  <a:schemeClr val="tx1"/>
                </a:solidFill>
                <a:latin typeface="Arial" panose="020B0604020202020204" pitchFamily="34" charset="0"/>
                <a:cs typeface="Arial" panose="020B0604020202020204" pitchFamily="34" charset="0"/>
              </a:rPr>
              <a:t>“</a:t>
            </a:r>
            <a:r>
              <a:rPr lang="en-US" sz="2000" b="1" dirty="0">
                <a:solidFill>
                  <a:schemeClr val="tx1"/>
                </a:solidFill>
                <a:latin typeface="Arial" panose="020B0604020202020204" pitchFamily="34" charset="0"/>
                <a:cs typeface="Arial" panose="020B0604020202020204" pitchFamily="34" charset="0"/>
              </a:rPr>
              <a:t>UAV-GESTURE: A Dataset for UAV Control and Gesture Recognition</a:t>
            </a:r>
            <a:r>
              <a:rPr lang="en-US" sz="2000" dirty="0">
                <a:solidFill>
                  <a:schemeClr val="tx1"/>
                </a:solidFill>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[EGO] </a:t>
            </a:r>
            <a:r>
              <a:rPr lang="en-US" sz="2000" b="0" u="sng" dirty="0">
                <a:solidFill>
                  <a:srgbClr val="0070C0"/>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http://www.nlpr.ia.ac.cn/iva/yfzhang/datasets/egogesture.html</a:t>
            </a:r>
            <a:endParaRPr lang="en-US" sz="2000" b="0" u="sng" dirty="0">
              <a:solidFill>
                <a:srgbClr val="0070C0"/>
              </a:solidFill>
              <a:effectLst/>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[GM4] </a:t>
            </a:r>
            <a:r>
              <a:rPr lang="en-US" sz="2000" u="sng" dirty="0">
                <a:solidFill>
                  <a:srgbClr val="0070C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https://data.mendeley.com/datasets/jzy8zngkbg/4</a:t>
            </a:r>
            <a:endParaRPr lang="en-US" sz="2000" u="sng" dirty="0">
              <a:solidFill>
                <a:srgbClr val="0070C0"/>
              </a:solidFill>
              <a:latin typeface="Arial" panose="020B0604020202020204" pitchFamily="34" charset="0"/>
              <a:cs typeface="Arial" panose="020B0604020202020204" pitchFamily="34" charset="0"/>
            </a:endParaRPr>
          </a:p>
          <a:p>
            <a:pPr marL="285750" indent="-285750" algn="just">
              <a:buFont typeface="Wingdings" panose="05000000000000000000" pitchFamily="2" charset="2"/>
              <a:buChar char="§"/>
            </a:pPr>
            <a:r>
              <a:rPr lang="en-US" sz="2000" b="1" dirty="0">
                <a:solidFill>
                  <a:schemeClr val="tx1"/>
                </a:solidFill>
                <a:effectLst/>
                <a:latin typeface="Arial" panose="020B0604020202020204" pitchFamily="34" charset="0"/>
                <a:cs typeface="Arial" panose="020B0604020202020204" pitchFamily="34" charset="0"/>
              </a:rPr>
              <a:t>[RAO2020] </a:t>
            </a:r>
            <a:r>
              <a:rPr lang="en-US" sz="2000" dirty="0">
                <a:solidFill>
                  <a:schemeClr val="tx1"/>
                </a:solidFill>
                <a:effectLst/>
                <a:latin typeface="Arial" panose="020B0604020202020204" pitchFamily="34" charset="0"/>
                <a:cs typeface="Arial" panose="020B0604020202020204" pitchFamily="34" charset="0"/>
              </a:rPr>
              <a:t>Chengping Rao, Yang Liu  </a:t>
            </a:r>
            <a:r>
              <a:rPr lang="en-US" sz="2000" dirty="0">
                <a:effectLst/>
                <a:latin typeface="Arial" panose="020B0604020202020204" pitchFamily="34" charset="0"/>
                <a:cs typeface="Arial" panose="020B0604020202020204" pitchFamily="34" charset="0"/>
              </a:rPr>
              <a:t>“</a:t>
            </a:r>
            <a:r>
              <a:rPr lang="en-US" sz="2000" b="1" dirty="0">
                <a:solidFill>
                  <a:schemeClr val="tx1"/>
                </a:solidFill>
                <a:effectLst/>
                <a:latin typeface="Arial" panose="020B0604020202020204" pitchFamily="34" charset="0"/>
                <a:ea typeface="PMingLiU" panose="02020500000000000000" pitchFamily="18" charset="-120"/>
                <a:cs typeface="Arial" panose="020B0604020202020204" pitchFamily="34" charset="0"/>
              </a:rPr>
              <a:t>Three</a:t>
            </a:r>
            <a:r>
              <a:rPr lang="en-US" sz="2000" b="1" dirty="0">
                <a:solidFill>
                  <a:schemeClr val="tx1"/>
                </a:solidFill>
                <a:latin typeface="Arial" panose="020B0604020202020204" pitchFamily="34" charset="0"/>
                <a:ea typeface="PMingLiU" panose="02020500000000000000" pitchFamily="18" charset="-120"/>
                <a:cs typeface="Arial" panose="020B0604020202020204" pitchFamily="34" charset="0"/>
              </a:rPr>
              <a:t> </a:t>
            </a:r>
            <a:r>
              <a:rPr lang="en-US" sz="2000" b="1" dirty="0">
                <a:solidFill>
                  <a:schemeClr val="tx1"/>
                </a:solidFill>
                <a:effectLst/>
                <a:latin typeface="Arial" panose="020B0604020202020204" pitchFamily="34" charset="0"/>
                <a:ea typeface="PMingLiU" panose="02020500000000000000" pitchFamily="18" charset="-120"/>
                <a:cs typeface="Arial" panose="020B0604020202020204" pitchFamily="34" charset="0"/>
              </a:rPr>
              <a:t>dimensional convolutional neural network (3D-CNN) for heterogeneous material homogenization</a:t>
            </a:r>
            <a:r>
              <a:rPr lang="en-US" sz="2000" dirty="0">
                <a:effectLst/>
                <a:latin typeface="Arial" panose="020B0604020202020204" pitchFamily="34" charset="0"/>
                <a:ea typeface="PMingLiU" panose="02020500000000000000" pitchFamily="18" charset="-120"/>
                <a:cs typeface="Arial" panose="020B0604020202020204" pitchFamily="34" charset="0"/>
              </a:rPr>
              <a:t>”.</a:t>
            </a:r>
            <a:endParaRPr lang="el-GR" sz="2000" dirty="0">
              <a:effectLst/>
              <a:latin typeface="Arial" panose="020B0604020202020204" pitchFamily="34" charset="0"/>
              <a:ea typeface="PMingLiU" panose="02020500000000000000" pitchFamily="18" charset="-120"/>
              <a:cs typeface="Arial" panose="020B0604020202020204" pitchFamily="34" charset="0"/>
            </a:endParaRPr>
          </a:p>
          <a:p>
            <a:pPr marL="285750" indent="-285750" algn="just">
              <a:buFont typeface="Wingdings" panose="05000000000000000000" pitchFamily="2" charset="2"/>
              <a:buChar char="§"/>
            </a:pPr>
            <a:r>
              <a:rPr lang="en-US" sz="2000" b="1" spc="-2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[EGO2018] </a:t>
            </a:r>
            <a:r>
              <a:rPr lang="en-US" sz="2000" spc="-2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Yifan</a:t>
            </a:r>
            <a:r>
              <a:rPr lang="en-US" sz="2000" spc="-45"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Zhang,</a:t>
            </a:r>
            <a:r>
              <a:rPr lang="en-US" sz="2000" spc="-115"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Congqi</a:t>
            </a:r>
            <a:r>
              <a:rPr lang="en-US" sz="2000" spc="-45"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Cao,</a:t>
            </a:r>
            <a:r>
              <a:rPr lang="en-US" sz="2000" spc="-45"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Jian</a:t>
            </a:r>
            <a:r>
              <a:rPr lang="en-US" sz="2000" spc="-45"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Cheng,</a:t>
            </a:r>
            <a:r>
              <a:rPr lang="en-US" sz="2000" spc="-45"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and</a:t>
            </a:r>
            <a:r>
              <a:rPr lang="en-US" sz="2000" spc="-45"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Hanqing</a:t>
            </a:r>
            <a:r>
              <a:rPr lang="en-US" sz="2000" spc="-45"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rgbClr val="231F20"/>
                </a:solidFill>
                <a:effectLst/>
                <a:latin typeface="Arial" panose="020B0604020202020204" pitchFamily="34" charset="0"/>
                <a:ea typeface="Times New Roman" panose="02020603050405020304" pitchFamily="18" charset="0"/>
                <a:cs typeface="Arial" panose="020B0604020202020204" pitchFamily="34" charset="0"/>
              </a:rPr>
              <a:t>Lu </a:t>
            </a:r>
            <a:r>
              <a:rPr lang="en-US" sz="2000" b="1" dirty="0">
                <a:solidFill>
                  <a:schemeClr val="tx1"/>
                </a:solidFill>
                <a:latin typeface="Arial" panose="020B0604020202020204" pitchFamily="34" charset="0"/>
                <a:ea typeface="Times New Roman" panose="02020603050405020304" pitchFamily="18" charset="0"/>
                <a:cs typeface="Arial" panose="020B0604020202020204" pitchFamily="34" charset="0"/>
              </a:rPr>
              <a:t>“</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EgoGesture: A New Dataset and Benchmark for Egocentric Hand Gesture Recognition”.</a:t>
            </a:r>
            <a:endParaRPr lang="el-GR"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285750" indent="-285750" algn="just">
              <a:buFont typeface="Wingdings" panose="05000000000000000000" pitchFamily="2" charset="2"/>
              <a:buChar char="§"/>
            </a:pPr>
            <a:r>
              <a:rPr lang="es-E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[DON2020] </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Dongxu Li, Cristian Rodriguez Opazo, Xin Yu, Hongdong Li</a:t>
            </a:r>
            <a:r>
              <a:rPr lang="el-GR" sz="2000" b="1"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latin typeface="Arial" panose="020B0604020202020204" pitchFamily="34" charset="0"/>
                <a:ea typeface="Times New Roman" panose="02020603050405020304" pitchFamily="18" charset="0"/>
                <a:cs typeface="Arial" panose="020B0604020202020204" pitchFamily="34" charset="0"/>
              </a:rPr>
              <a:t>“</a:t>
            </a:r>
            <a:r>
              <a:rPr lang="en-US" sz="2000" b="1"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Word-level</a:t>
            </a:r>
            <a:r>
              <a:rPr lang="en-US" sz="2000" b="1" spc="-16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Deep</a:t>
            </a:r>
            <a:r>
              <a:rPr lang="en-US" sz="2000" b="1" spc="-16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Sign</a:t>
            </a:r>
            <a:r>
              <a:rPr lang="en-US" sz="2000" b="1" spc="-16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Language</a:t>
            </a:r>
            <a:r>
              <a:rPr lang="en-US" sz="2000" b="1" spc="-16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Recognition</a:t>
            </a:r>
            <a:r>
              <a:rPr lang="en-US" sz="2000" b="1" spc="-16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from</a:t>
            </a:r>
            <a:r>
              <a:rPr lang="en-US" sz="2000" b="1" spc="-16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Video: A</a:t>
            </a:r>
            <a:r>
              <a:rPr lang="en-US" sz="2000" b="1" spc="-6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New</a:t>
            </a:r>
            <a:r>
              <a:rPr lang="en-US" sz="2000" b="1" spc="-6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Large-scale</a:t>
            </a:r>
            <a:r>
              <a:rPr lang="en-US" sz="2000" b="1" spc="-6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Dataset</a:t>
            </a:r>
            <a:r>
              <a:rPr lang="en-US" sz="2000" b="1" spc="-6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and</a:t>
            </a:r>
            <a:r>
              <a:rPr lang="en-US" sz="2000" b="1" spc="-6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Methods</a:t>
            </a:r>
            <a:r>
              <a:rPr lang="en-US" sz="2000" b="1" spc="-6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Comparison</a:t>
            </a:r>
            <a:r>
              <a:rPr lang="en-US" sz="2000" dirty="0">
                <a:effectLst/>
                <a:latin typeface="Arial" panose="020B0604020202020204" pitchFamily="34" charset="0"/>
                <a:ea typeface="Times New Roman" panose="02020603050405020304" pitchFamily="18" charset="0"/>
                <a:cs typeface="Arial" panose="020B0604020202020204" pitchFamily="34" charset="0"/>
              </a:rPr>
              <a:t>”.</a:t>
            </a:r>
          </a:p>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ea typeface="Times New Roman" panose="02020603050405020304" pitchFamily="18" charset="0"/>
                <a:cs typeface="Arial" panose="020B0604020202020204" pitchFamily="34" charset="0"/>
              </a:rPr>
              <a:t>[LIU2020]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Jianbo Liu, Yongcheng Liu, Ying Wang, Veronique Prine, Shiming Xiang,  Chunhong Pan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Decoupled Representation Learning for Skeleton-Based Gesture Recognition</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lang="el-GR"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US" dirty="0"/>
          </a:p>
        </p:txBody>
      </p:sp>
      <p:sp>
        <p:nvSpPr>
          <p:cNvPr id="4" name="Θέση αριθμού διαφάνειας 3">
            <a:extLst>
              <a:ext uri="{FF2B5EF4-FFF2-40B4-BE49-F238E27FC236}">
                <a16:creationId xmlns:a16="http://schemas.microsoft.com/office/drawing/2014/main" id="{7D408E73-C20B-4DFF-813E-332AE76F34A5}"/>
              </a:ext>
            </a:extLst>
          </p:cNvPr>
          <p:cNvSpPr>
            <a:spLocks noGrp="1"/>
          </p:cNvSpPr>
          <p:nvPr>
            <p:ph type="sldNum" sz="quarter" idx="13"/>
          </p:nvPr>
        </p:nvSpPr>
        <p:spPr/>
        <p:txBody>
          <a:bodyPr/>
          <a:lstStyle/>
          <a:p>
            <a:pPr>
              <a:defRPr/>
            </a:pPr>
            <a:fld id="{067A270A-E653-4AD2-9076-9115A24AE536}" type="slidenum">
              <a:rPr lang="el-GR" smtClean="0"/>
              <a:pPr>
                <a:defRPr/>
              </a:pPr>
              <a:t>113</a:t>
            </a:fld>
            <a:endParaRPr lang="el-GR"/>
          </a:p>
        </p:txBody>
      </p:sp>
    </p:spTree>
    <p:extLst>
      <p:ext uri="{BB962C8B-B14F-4D97-AF65-F5344CB8AC3E}">
        <p14:creationId xmlns:p14="http://schemas.microsoft.com/office/powerpoint/2010/main" val="21248643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0C975CD-6562-451C-85DD-ED2197B3C02C}"/>
              </a:ext>
            </a:extLst>
          </p:cNvPr>
          <p:cNvSpPr>
            <a:spLocks noGrp="1"/>
          </p:cNvSpPr>
          <p:nvPr>
            <p:ph type="title"/>
          </p:nvPr>
        </p:nvSpPr>
        <p:spPr>
          <a:xfrm>
            <a:off x="1343472" y="404664"/>
            <a:ext cx="7521480" cy="576064"/>
          </a:xfrm>
        </p:spPr>
        <p:txBody>
          <a:bodyPr/>
          <a:lstStyle/>
          <a:p>
            <a:r>
              <a:rPr lang="en-US" dirty="0"/>
              <a:t>References</a:t>
            </a:r>
          </a:p>
        </p:txBody>
      </p:sp>
      <p:sp>
        <p:nvSpPr>
          <p:cNvPr id="3" name="Θέση περιεχομένου 2">
            <a:extLst>
              <a:ext uri="{FF2B5EF4-FFF2-40B4-BE49-F238E27FC236}">
                <a16:creationId xmlns:a16="http://schemas.microsoft.com/office/drawing/2014/main" id="{47E7BEE3-C32C-419E-AA72-4B056797071F}"/>
              </a:ext>
            </a:extLst>
          </p:cNvPr>
          <p:cNvSpPr>
            <a:spLocks noGrp="1"/>
          </p:cNvSpPr>
          <p:nvPr>
            <p:ph sz="quarter" idx="12"/>
          </p:nvPr>
        </p:nvSpPr>
        <p:spPr>
          <a:xfrm>
            <a:off x="1343472" y="1268760"/>
            <a:ext cx="10009188" cy="4969817"/>
          </a:xfrm>
        </p:spPr>
        <p:txBody>
          <a:bodyPr/>
          <a:lstStyle/>
          <a:p>
            <a:pPr marL="285750" indent="-285750" algn="just">
              <a:buFont typeface="Wingdings" panose="05000000000000000000" pitchFamily="2" charset="2"/>
              <a:buChar char="§"/>
            </a:pP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[CHA2018]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Chao Li, Qiaoyong Zhong, Di Xie, Shiliang Pu</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 occurrence feature learning from skeleton data for </a:t>
            </a:r>
            <a:r>
              <a:rPr lang="en-US" sz="2000" b="1"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action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recognition and detection with hierarchical aggregation</a:t>
            </a:r>
            <a:r>
              <a:rPr lang="en-US" sz="2000" dirty="0">
                <a:effectLst/>
                <a:latin typeface="Arial" panose="020B0604020202020204" pitchFamily="34" charset="0"/>
                <a:ea typeface="Times New Roman" panose="02020603050405020304" pitchFamily="18" charset="0"/>
                <a:cs typeface="Arial" panose="020B0604020202020204" pitchFamily="34" charset="0"/>
              </a:rPr>
              <a:t>”.</a:t>
            </a:r>
          </a:p>
          <a:p>
            <a:pPr marL="285750" indent="-285750" algn="just">
              <a:buFont typeface="Wingdings" panose="05000000000000000000" pitchFamily="2" charset="2"/>
              <a:buChar char="§"/>
            </a:pP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[QUE2017]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Quentin De Smedt, Hazem Wannous, Jean-Philippe </a:t>
            </a:r>
            <a:r>
              <a:rPr lang="en-US" sz="2000" spc="-2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Vande-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borre, Joris Guerry, Bertrand Le Saux, and David Filliat.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Shrec’17 track: 3d hand gesture recognition using a </a:t>
            </a:r>
            <a:r>
              <a:rPr lang="en-US" sz="2000" b="1"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depth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and skeletal dataset</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p>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ea typeface="Times New Roman" panose="02020603050405020304" pitchFamily="18" charset="0"/>
                <a:cs typeface="Arial" panose="020B0604020202020204" pitchFamily="34" charset="0"/>
              </a:rPr>
              <a:t>[</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HAZ2016]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Quentin</a:t>
            </a:r>
            <a:r>
              <a:rPr lang="en-US" sz="2000" spc="-7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a:t>
            </a:r>
            <a:r>
              <a:rPr lang="en-US" sz="2000" spc="-7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Smedt,</a:t>
            </a:r>
            <a:r>
              <a:rPr lang="en-US" sz="2000" spc="-6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Hazem</a:t>
            </a:r>
            <a:r>
              <a:rPr lang="en-US" sz="2000" spc="-7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Wannous,</a:t>
            </a:r>
            <a:r>
              <a:rPr lang="en-US" sz="2000" spc="-6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and</a:t>
            </a:r>
            <a:r>
              <a:rPr lang="en-US" sz="2000" spc="-7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Jean-Philippe</a:t>
            </a:r>
            <a:r>
              <a:rPr lang="en-US" sz="2000" spc="-7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spc="-4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Van-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deborre</a:t>
            </a:r>
            <a:r>
              <a:rPr lang="en-US" sz="20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Skeleton-based dynamic hand gesture </a:t>
            </a:r>
            <a:r>
              <a:rPr lang="en-US" sz="2000" b="1" spc="-1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recognition</a:t>
            </a:r>
            <a:r>
              <a:rPr lang="en-US" sz="2000" spc="-1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marL="285750" indent="-285750" algn="just">
              <a:buFont typeface="Wingdings" panose="05000000000000000000" pitchFamily="2" charset="2"/>
              <a:buChar char="§"/>
            </a:pP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[GUI2018]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Guillermo Garcia-Hernando, Shanxin </a:t>
            </a:r>
            <a:r>
              <a:rPr lang="en-US" sz="2000" spc="-2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Yuan,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Seungryul Baek, and </a:t>
            </a:r>
            <a:r>
              <a:rPr lang="en-US" sz="2000"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Tae-Kyun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Kim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First-person hand action </a:t>
            </a:r>
            <a:r>
              <a:rPr lang="en-US" sz="2000" b="1"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bench-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mark with rgb-d videos and 3d hand pose annotations</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p>
          <a:p>
            <a:pPr marL="285750" indent="-285750" algn="just">
              <a:buFont typeface="Wingdings" panose="05000000000000000000" pitchFamily="2" charset="2"/>
              <a:buChar char="§"/>
            </a:pPr>
            <a:r>
              <a:rPr lang="de-DE"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[OMA2013] </a:t>
            </a:r>
            <a:r>
              <a:rPr lang="de-DE"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Omar Oreifej and Zicheng Liu.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Hon4d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Histogram of </a:t>
            </a:r>
            <a:r>
              <a:rPr lang="en-US" sz="2000" b="1"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ori</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ented 4d normals for activity recognition from depth </a:t>
            </a:r>
            <a:r>
              <a:rPr lang="en-US" sz="2000" b="1" spc="-2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se</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quences</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p>
          <a:p>
            <a:pPr marL="285750" indent="-285750" algn="just">
              <a:buFont typeface="Wingdings" panose="05000000000000000000" pitchFamily="2" charset="2"/>
              <a:buChar char="§"/>
            </a:pP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[SME2017]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Quentin</a:t>
            </a:r>
            <a:r>
              <a:rPr lang="en-US" sz="2000" spc="-7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a:t>
            </a:r>
            <a:r>
              <a:rPr lang="en-US" sz="2000" spc="-7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Smedt</a:t>
            </a:r>
            <a:r>
              <a:rPr lang="en-US" sz="2000"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Dynamic</a:t>
            </a:r>
            <a:r>
              <a:rPr lang="en-US" sz="2000" b="1" spc="-7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hand</a:t>
            </a:r>
            <a:r>
              <a:rPr lang="en-US" sz="2000" b="1" spc="-7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gesture</a:t>
            </a:r>
            <a:r>
              <a:rPr lang="en-US" sz="2000" b="1" spc="-7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recognition-From traditional handcrafted to recent deep learning </a:t>
            </a:r>
            <a:r>
              <a:rPr lang="en-US" sz="2000" b="1" spc="-2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approaches</a:t>
            </a:r>
            <a:r>
              <a:rPr lang="en-US" sz="2000" i="1" spc="-20" dirty="0">
                <a:solidFill>
                  <a:schemeClr val="tx1"/>
                </a:solidFill>
                <a:latin typeface="Arial" panose="020B0604020202020204" pitchFamily="34" charset="0"/>
                <a:ea typeface="Times New Roman" panose="02020603050405020304" pitchFamily="18" charset="0"/>
                <a:cs typeface="Arial" panose="020B0604020202020204" pitchFamily="34" charset="0"/>
              </a:rPr>
              <a:t>”.</a:t>
            </a:r>
            <a:endParaRPr lang="el-GR"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endParaRPr lang="en-US" dirty="0"/>
          </a:p>
        </p:txBody>
      </p:sp>
      <p:sp>
        <p:nvSpPr>
          <p:cNvPr id="4" name="Θέση αριθμού διαφάνειας 3">
            <a:extLst>
              <a:ext uri="{FF2B5EF4-FFF2-40B4-BE49-F238E27FC236}">
                <a16:creationId xmlns:a16="http://schemas.microsoft.com/office/drawing/2014/main" id="{CC013F25-2F9A-419C-98D8-C0636BF48B31}"/>
              </a:ext>
            </a:extLst>
          </p:cNvPr>
          <p:cNvSpPr>
            <a:spLocks noGrp="1"/>
          </p:cNvSpPr>
          <p:nvPr>
            <p:ph type="sldNum" sz="quarter" idx="13"/>
          </p:nvPr>
        </p:nvSpPr>
        <p:spPr/>
        <p:txBody>
          <a:bodyPr/>
          <a:lstStyle/>
          <a:p>
            <a:pPr>
              <a:defRPr/>
            </a:pPr>
            <a:fld id="{067A270A-E653-4AD2-9076-9115A24AE536}" type="slidenum">
              <a:rPr lang="el-GR" smtClean="0"/>
              <a:pPr>
                <a:defRPr/>
              </a:pPr>
              <a:t>114</a:t>
            </a:fld>
            <a:endParaRPr lang="el-GR"/>
          </a:p>
        </p:txBody>
      </p:sp>
    </p:spTree>
    <p:extLst>
      <p:ext uri="{BB962C8B-B14F-4D97-AF65-F5344CB8AC3E}">
        <p14:creationId xmlns:p14="http://schemas.microsoft.com/office/powerpoint/2010/main" val="8810909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EE3A952-1EDE-4A89-A7A2-BEA0D4A37916}"/>
              </a:ext>
            </a:extLst>
          </p:cNvPr>
          <p:cNvSpPr>
            <a:spLocks noGrp="1"/>
          </p:cNvSpPr>
          <p:nvPr>
            <p:ph type="title"/>
          </p:nvPr>
        </p:nvSpPr>
        <p:spPr>
          <a:xfrm>
            <a:off x="1343472" y="259383"/>
            <a:ext cx="7521480" cy="720080"/>
          </a:xfrm>
        </p:spPr>
        <p:txBody>
          <a:bodyPr/>
          <a:lstStyle/>
          <a:p>
            <a:r>
              <a:rPr lang="en-US" dirty="0"/>
              <a:t>References</a:t>
            </a:r>
          </a:p>
        </p:txBody>
      </p:sp>
      <p:sp>
        <p:nvSpPr>
          <p:cNvPr id="3" name="Θέση περιεχομένου 2">
            <a:extLst>
              <a:ext uri="{FF2B5EF4-FFF2-40B4-BE49-F238E27FC236}">
                <a16:creationId xmlns:a16="http://schemas.microsoft.com/office/drawing/2014/main" id="{56E8B30E-11CC-47E7-BCE5-05A8594D77A8}"/>
              </a:ext>
            </a:extLst>
          </p:cNvPr>
          <p:cNvSpPr>
            <a:spLocks noGrp="1"/>
          </p:cNvSpPr>
          <p:nvPr>
            <p:ph sz="quarter" idx="12"/>
          </p:nvPr>
        </p:nvSpPr>
        <p:spPr>
          <a:xfrm>
            <a:off x="1343472" y="1268760"/>
            <a:ext cx="10009188" cy="4969817"/>
          </a:xfrm>
        </p:spPr>
        <p:txBody>
          <a:bodyPr/>
          <a:lstStyle/>
          <a:p>
            <a:pPr marL="285750" indent="-285750" algn="just">
              <a:buFont typeface="Wingdings" panose="05000000000000000000" pitchFamily="2" charset="2"/>
              <a:buChar char="§"/>
            </a:pPr>
            <a:r>
              <a:rPr lang="en-US" sz="2000" b="1" dirty="0">
                <a:solidFill>
                  <a:schemeClr val="tx1"/>
                </a:solidFill>
                <a:latin typeface="Arial" panose="020B0604020202020204" pitchFamily="34" charset="0"/>
                <a:cs typeface="Arial" panose="020B0604020202020204" pitchFamily="34" charset="0"/>
              </a:rPr>
              <a:t>[JUA2018] </a:t>
            </a:r>
            <a:r>
              <a:rPr lang="en-US" sz="2000" dirty="0">
                <a:solidFill>
                  <a:schemeClr val="tx1"/>
                </a:solidFill>
                <a:latin typeface="Arial" panose="020B0604020202020204" pitchFamily="34" charset="0"/>
                <a:cs typeface="Arial" panose="020B0604020202020204" pitchFamily="34" charset="0"/>
              </a:rPr>
              <a:t>Juanhui Tu, Mengyuan Liu, and Hanying Liu “</a:t>
            </a:r>
            <a:r>
              <a:rPr lang="en-US" sz="2000" b="1" dirty="0">
                <a:solidFill>
                  <a:schemeClr val="tx1"/>
                </a:solidFill>
                <a:latin typeface="Arial" panose="020B0604020202020204" pitchFamily="34" charset="0"/>
                <a:cs typeface="Arial" panose="020B0604020202020204" pitchFamily="34" charset="0"/>
              </a:rPr>
              <a:t>Skeleton- based human action recognition using spatial temporal 3d convolutional neural networks</a:t>
            </a:r>
            <a:r>
              <a:rPr lang="en-US" sz="2000" dirty="0">
                <a:solidFill>
                  <a:schemeClr val="tx1"/>
                </a:solidFill>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
            </a:pP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[JIN2018]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Jingxuan Hou, Guijin </a:t>
            </a:r>
            <a:r>
              <a:rPr lang="en-US" sz="2000"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Wang,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Xinghao Chen, Jing-Hao </a:t>
            </a:r>
            <a:r>
              <a:rPr lang="en-US" sz="2000" spc="-2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Xue,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Rui Zhu, Huazhong </a:t>
            </a:r>
            <a:r>
              <a:rPr lang="en-US" sz="2000" spc="-2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Yang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Spatial-temporal attention res-tcn</a:t>
            </a:r>
            <a:r>
              <a:rPr lang="en-US" sz="2000" b="1" spc="-5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for</a:t>
            </a:r>
            <a:r>
              <a:rPr lang="en-US" sz="2000" b="1" spc="-5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skeleton-based</a:t>
            </a:r>
            <a:r>
              <a:rPr lang="en-US" sz="2000" b="1" spc="-5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dynamic</a:t>
            </a:r>
            <a:r>
              <a:rPr lang="en-US" sz="2000" b="1" spc="-5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hand</a:t>
            </a:r>
            <a:r>
              <a:rPr lang="en-US" sz="2000" b="1" spc="-5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gesture</a:t>
            </a:r>
            <a:r>
              <a:rPr lang="en-US" sz="2000" b="1" spc="-5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spc="-1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recognition</a:t>
            </a:r>
            <a:r>
              <a:rPr lang="en-US" sz="2000" spc="-1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p>
          <a:p>
            <a:pPr marL="285750" indent="-285750" algn="just">
              <a:buFont typeface="Wingdings" panose="05000000000000000000" pitchFamily="2" charset="2"/>
              <a:buChar char="§"/>
            </a:pP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[YAN2018]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Sijie </a:t>
            </a:r>
            <a:r>
              <a:rPr lang="en-US" sz="2000" spc="-2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Yan, </a:t>
            </a:r>
            <a:r>
              <a:rPr lang="en-US" sz="2000"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Yuanjun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Xiong, Dahua Lin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Spatial </a:t>
            </a:r>
            <a:r>
              <a:rPr lang="en-US" sz="2000" b="1"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tempo</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ral graph convolutional networks for skeleton-based </a:t>
            </a:r>
            <a:r>
              <a:rPr lang="en-US" sz="2000" b="1"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action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recognition</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p>
          <a:p>
            <a:pPr marL="285750" indent="-285750" algn="just">
              <a:buFont typeface="Wingdings" panose="05000000000000000000" pitchFamily="2" charset="2"/>
              <a:buChar char="§"/>
            </a:pPr>
            <a:r>
              <a:rPr lang="es-E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[XUA2019] </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Xuan</a:t>
            </a:r>
            <a:r>
              <a:rPr lang="es-ES" sz="2000" spc="-4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Son</a:t>
            </a:r>
            <a:r>
              <a:rPr lang="es-ES" sz="2000" spc="-4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Nguyen,</a:t>
            </a:r>
            <a:r>
              <a:rPr lang="es-ES" sz="2000" spc="-4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Luc</a:t>
            </a:r>
            <a:r>
              <a:rPr lang="es-ES" sz="2000" spc="-4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Brun,</a:t>
            </a:r>
            <a:r>
              <a:rPr lang="es-ES" sz="2000" spc="-4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Ol</a:t>
            </a:r>
            <a:r>
              <a:rPr lang="es-ES" sz="2000" spc="-2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vier</a:t>
            </a:r>
            <a:r>
              <a:rPr lang="es-ES" sz="2000" spc="-4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ES" sz="2000" spc="-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a:t>
            </a:r>
            <a:r>
              <a:rPr lang="es-ES" sz="2000" spc="-35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a:t>
            </a:r>
            <a:r>
              <a:rPr lang="es-ES" sz="2000" spc="4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zora</a:t>
            </a:r>
            <a:r>
              <a:rPr lang="es-ES" sz="2000" spc="-6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lang="es-ES" sz="2000" spc="-4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and</a:t>
            </a:r>
            <a:r>
              <a:rPr lang="es-ES" sz="2000" spc="-4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s-ES" sz="2000" spc="-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a:t>
            </a:r>
            <a:r>
              <a:rPr lang="es-ES" sz="2000" spc="-35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e</a:t>
            </a:r>
            <a:r>
              <a:rPr lang="es-ES" sz="2000" spc="4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lang="es-E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bastien Bougleux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a:t>
            </a:r>
            <a:r>
              <a:rPr lang="en-US" sz="2000" b="1" spc="-3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neural</a:t>
            </a:r>
            <a:r>
              <a:rPr lang="en-US" sz="2000" b="1" spc="-3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network</a:t>
            </a:r>
            <a:r>
              <a:rPr lang="en-US" sz="2000" b="1" spc="-3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based</a:t>
            </a:r>
            <a:r>
              <a:rPr lang="en-US" sz="2000" b="1" spc="-3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on</a:t>
            </a:r>
            <a:r>
              <a:rPr lang="en-US" sz="2000" b="1" spc="-4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spd</a:t>
            </a:r>
            <a:r>
              <a:rPr lang="en-US" sz="2000" b="1" spc="-3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manifold</a:t>
            </a:r>
            <a:r>
              <a:rPr lang="en-US" sz="2000" b="1" spc="-3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learning for</a:t>
            </a:r>
            <a:r>
              <a:rPr lang="en-US" sz="2000" b="1" spc="-5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skeleton-based</a:t>
            </a:r>
            <a:r>
              <a:rPr lang="en-US" sz="2000" b="1" spc="-5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hand</a:t>
            </a:r>
            <a:r>
              <a:rPr lang="en-US" sz="2000" b="1" spc="-5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gesture</a:t>
            </a:r>
            <a:r>
              <a:rPr lang="en-US" sz="2000" b="1" spc="-4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recognition</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p>
          <a:p>
            <a:pPr marL="285750" indent="-285750" algn="just">
              <a:buFont typeface="Wingdings" panose="05000000000000000000" pitchFamily="2" charset="2"/>
              <a:buChar char="§"/>
            </a:pPr>
            <a:r>
              <a:rPr lang="en-US" sz="2000" b="1" spc="-2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[YUX2019] </a:t>
            </a:r>
            <a:r>
              <a:rPr lang="en-US" sz="2000" spc="-2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Yuxiao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Chen, Long Zhao, Xi Peng, Jianbo </a:t>
            </a:r>
            <a:r>
              <a:rPr lang="en-US" sz="2000" spc="-2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Yuan,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and </a:t>
            </a:r>
            <a:r>
              <a:rPr lang="en-US" sz="2000" spc="-2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Dim</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itris N Metaxas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Construct dynamic graphs for hand gesture recognition via spatial-temporal attention</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p>
          <a:p>
            <a:pPr marL="285750" indent="-285750" algn="just">
              <a:buFont typeface="Wingdings" panose="05000000000000000000" pitchFamily="2" charset="2"/>
              <a:buChar char="§"/>
            </a:pP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[KAI2016] </a:t>
            </a:r>
            <a:r>
              <a:rPr lang="en-US" sz="20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Kaiming He, Xiangyu Zhang, Shaoqing Ren, and Jian </a:t>
            </a:r>
            <a:r>
              <a:rPr lang="en-US" sz="2000" spc="-1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Sun “</a:t>
            </a:r>
            <a:r>
              <a:rPr lang="en-US" sz="20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Deep residual learning for image recognition”.</a:t>
            </a:r>
          </a:p>
          <a:p>
            <a:pPr marL="285750" indent="-285750">
              <a:buFont typeface="Wingdings" panose="05000000000000000000" pitchFamily="2" charset="2"/>
              <a:buChar char="§"/>
            </a:pPr>
            <a:endParaRPr lang="en-US" sz="2000" dirty="0">
              <a:solidFill>
                <a:schemeClr val="tx1"/>
              </a:solidFill>
              <a:latin typeface="Arial" panose="020B0604020202020204" pitchFamily="34" charset="0"/>
              <a:cs typeface="Arial" panose="020B0604020202020204" pitchFamily="34" charset="0"/>
            </a:endParaRPr>
          </a:p>
          <a:p>
            <a:endParaRPr lang="en-US" dirty="0"/>
          </a:p>
        </p:txBody>
      </p:sp>
      <p:sp>
        <p:nvSpPr>
          <p:cNvPr id="4" name="Θέση αριθμού διαφάνειας 3">
            <a:extLst>
              <a:ext uri="{FF2B5EF4-FFF2-40B4-BE49-F238E27FC236}">
                <a16:creationId xmlns:a16="http://schemas.microsoft.com/office/drawing/2014/main" id="{9205DBDF-4570-4BD4-9722-5DB114F52839}"/>
              </a:ext>
            </a:extLst>
          </p:cNvPr>
          <p:cNvSpPr>
            <a:spLocks noGrp="1"/>
          </p:cNvSpPr>
          <p:nvPr>
            <p:ph type="sldNum" sz="quarter" idx="13"/>
          </p:nvPr>
        </p:nvSpPr>
        <p:spPr/>
        <p:txBody>
          <a:bodyPr/>
          <a:lstStyle/>
          <a:p>
            <a:pPr>
              <a:defRPr/>
            </a:pPr>
            <a:fld id="{067A270A-E653-4AD2-9076-9115A24AE536}" type="slidenum">
              <a:rPr lang="el-GR" smtClean="0"/>
              <a:pPr>
                <a:defRPr/>
              </a:pPr>
              <a:t>115</a:t>
            </a:fld>
            <a:endParaRPr lang="el-GR"/>
          </a:p>
        </p:txBody>
      </p:sp>
    </p:spTree>
    <p:extLst>
      <p:ext uri="{BB962C8B-B14F-4D97-AF65-F5344CB8AC3E}">
        <p14:creationId xmlns:p14="http://schemas.microsoft.com/office/powerpoint/2010/main" val="29176596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027513A-0B7C-47F8-94AD-E189110EC3D9}"/>
              </a:ext>
            </a:extLst>
          </p:cNvPr>
          <p:cNvSpPr>
            <a:spLocks noGrp="1"/>
          </p:cNvSpPr>
          <p:nvPr>
            <p:ph type="title"/>
          </p:nvPr>
        </p:nvSpPr>
        <p:spPr>
          <a:xfrm>
            <a:off x="1343472" y="136525"/>
            <a:ext cx="7521480" cy="844203"/>
          </a:xfrm>
        </p:spPr>
        <p:txBody>
          <a:bodyPr/>
          <a:lstStyle/>
          <a:p>
            <a:r>
              <a:rPr kumimoji="0" lang="en-US" sz="4800" b="1" i="0" u="none" strike="noStrike" kern="0" cap="none" spc="0" normalizeH="0" baseline="0" noProof="0" dirty="0">
                <a:ln>
                  <a:noFill/>
                </a:ln>
                <a:solidFill>
                  <a:srgbClr val="556DA9"/>
                </a:solidFill>
                <a:effectLst/>
                <a:uLnTx/>
                <a:uFillTx/>
                <a:latin typeface="Arial" pitchFamily="34" charset="0"/>
              </a:rPr>
              <a:t>References</a:t>
            </a:r>
            <a:endParaRPr lang="en-US" dirty="0"/>
          </a:p>
        </p:txBody>
      </p:sp>
      <p:sp>
        <p:nvSpPr>
          <p:cNvPr id="3" name="Θέση περιεχομένου 2">
            <a:extLst>
              <a:ext uri="{FF2B5EF4-FFF2-40B4-BE49-F238E27FC236}">
                <a16:creationId xmlns:a16="http://schemas.microsoft.com/office/drawing/2014/main" id="{7A082937-EBFD-45A2-BCC8-DCF3D6F73128}"/>
              </a:ext>
            </a:extLst>
          </p:cNvPr>
          <p:cNvSpPr>
            <a:spLocks noGrp="1"/>
          </p:cNvSpPr>
          <p:nvPr>
            <p:ph sz="quarter" idx="12"/>
          </p:nvPr>
        </p:nvSpPr>
        <p:spPr>
          <a:xfrm>
            <a:off x="1343472" y="1340768"/>
            <a:ext cx="10009188" cy="4897809"/>
          </a:xfrm>
        </p:spPr>
        <p:txBody>
          <a:bodyPr/>
          <a:lstStyle/>
          <a:p>
            <a:pPr algn="just">
              <a:buFont typeface="Wingdings" panose="05000000000000000000" pitchFamily="2" charset="2"/>
              <a:buChar char="§"/>
            </a:pPr>
            <a:r>
              <a:rPr lang="de-DE" sz="2000" b="1" dirty="0">
                <a:effectLst/>
                <a:ea typeface="TeXGyrePagella"/>
                <a:cs typeface="Arial" panose="020B0604020202020204" pitchFamily="34" charset="0"/>
              </a:rPr>
              <a:t>[ZEN2018] </a:t>
            </a:r>
            <a:r>
              <a:rPr lang="de-DE" sz="2000" dirty="0">
                <a:effectLst/>
                <a:ea typeface="TeXGyrePagella"/>
                <a:cs typeface="Arial" panose="020B0604020202020204" pitchFamily="34" charset="0"/>
              </a:rPr>
              <a:t>Nico Zengeler , Thomas Kopinski and Uwe Handmann </a:t>
            </a:r>
            <a:r>
              <a:rPr lang="en-US" sz="2000" b="1" dirty="0"/>
              <a:t>“Hand Gesture Recognition in Automotive Human–Machine Interaction Using Depth Cameras”</a:t>
            </a:r>
          </a:p>
          <a:p>
            <a:pPr algn="just">
              <a:buFont typeface="Wingdings" panose="05000000000000000000" pitchFamily="2" charset="2"/>
              <a:buChar char="§"/>
            </a:pPr>
            <a:r>
              <a:rPr lang="en-US" sz="2000" b="1" dirty="0">
                <a:effectLst/>
                <a:ea typeface="Times New Roman" panose="02020603050405020304" pitchFamily="18" charset="0"/>
                <a:cs typeface="Arial" panose="020B0604020202020204" pitchFamily="34" charset="0"/>
              </a:rPr>
              <a:t>[TSA2016] </a:t>
            </a:r>
            <a:r>
              <a:rPr lang="en-US" sz="2000" dirty="0">
                <a:effectLst/>
                <a:ea typeface="Times New Roman" panose="02020603050405020304" pitchFamily="18" charset="0"/>
                <a:cs typeface="Arial" panose="020B0604020202020204" pitchFamily="34" charset="0"/>
              </a:rPr>
              <a:t>Panagiota Tsarouchi, Athanasios Athanasatos, Sotiris Makris, Xenofon Chatzigeorgiou, George Chryssolouris </a:t>
            </a:r>
            <a:r>
              <a:rPr lang="en-US" sz="2000" b="1" dirty="0">
                <a:effectLst/>
                <a:ea typeface="Times New Roman" panose="02020603050405020304" pitchFamily="18" charset="0"/>
                <a:cs typeface="Arial" panose="020B0604020202020204" pitchFamily="34" charset="0"/>
              </a:rPr>
              <a:t>“High level robot programming using body and hand gestures”</a:t>
            </a:r>
          </a:p>
          <a:p>
            <a:pPr algn="just">
              <a:buFont typeface="Wingdings" panose="05000000000000000000" pitchFamily="2" charset="2"/>
              <a:buChar char="§"/>
            </a:pPr>
            <a:r>
              <a:rPr lang="en-US" sz="2000" b="1" dirty="0">
                <a:effectLst/>
                <a:ea typeface="TeXGyrePagella"/>
                <a:cs typeface="Arial" panose="020B0604020202020204" pitchFamily="34" charset="0"/>
              </a:rPr>
              <a:t>[HUA2019]</a:t>
            </a:r>
            <a:r>
              <a:rPr lang="en-US" sz="2000" dirty="0">
                <a:effectLst/>
                <a:ea typeface="TeXGyrePagella"/>
                <a:cs typeface="Arial" panose="020B0604020202020204" pitchFamily="34" charset="0"/>
              </a:rPr>
              <a:t> Bo Chen, Chunsheng Hua, Decai Li, Yuqing He and Jianda Han </a:t>
            </a:r>
            <a:r>
              <a:rPr lang="en-US" sz="2000" b="1" dirty="0">
                <a:effectLst/>
                <a:ea typeface="TeXGyrePagella"/>
                <a:cs typeface="Arial" panose="020B0604020202020204" pitchFamily="34" charset="0"/>
              </a:rPr>
              <a:t>“Intelligent Human–UAV Interaction System with Joint Cross-Validation over Action–Gesture Recognition and Scene Understanding” </a:t>
            </a:r>
          </a:p>
          <a:p>
            <a:pPr algn="just">
              <a:buFont typeface="Wingdings" panose="05000000000000000000" pitchFamily="2" charset="2"/>
              <a:buChar char="§"/>
            </a:pPr>
            <a:r>
              <a:rPr lang="en-US" sz="2000" b="1" dirty="0">
                <a:cs typeface="Arial" panose="020B0604020202020204" pitchFamily="34" charset="0"/>
              </a:rPr>
              <a:t>[AZO] </a:t>
            </a:r>
            <a:r>
              <a:rPr lang="en-US" sz="2000" dirty="0">
                <a:solidFill>
                  <a:srgbClr val="0070C0"/>
                </a:solidFill>
                <a:cs typeface="Arial" panose="020B0604020202020204" pitchFamily="34" charset="0"/>
                <a:hlinkClick r:id="rId2">
                  <a:extLst>
                    <a:ext uri="{A12FA001-AC4F-418D-AE19-62706E023703}">
                      <ahyp:hlinkClr xmlns:ahyp="http://schemas.microsoft.com/office/drawing/2018/hyperlinkcolor" val="tx"/>
                    </a:ext>
                  </a:extLst>
                </a:hlinkClick>
              </a:rPr>
              <a:t>https://www.azosensors.com/article.aspx?ArticleID=1149</a:t>
            </a:r>
            <a:endParaRPr lang="en-US" sz="2000" dirty="0">
              <a:solidFill>
                <a:srgbClr val="0070C0"/>
              </a:solidFill>
              <a:cs typeface="Arial" panose="020B0604020202020204" pitchFamily="34" charset="0"/>
            </a:endParaRPr>
          </a:p>
        </p:txBody>
      </p:sp>
      <p:sp>
        <p:nvSpPr>
          <p:cNvPr id="4" name="Θέση αριθμού διαφάνειας 3">
            <a:extLst>
              <a:ext uri="{FF2B5EF4-FFF2-40B4-BE49-F238E27FC236}">
                <a16:creationId xmlns:a16="http://schemas.microsoft.com/office/drawing/2014/main" id="{1E9D9437-3AC6-4486-B93D-616D3531F04A}"/>
              </a:ext>
            </a:extLst>
          </p:cNvPr>
          <p:cNvSpPr>
            <a:spLocks noGrp="1"/>
          </p:cNvSpPr>
          <p:nvPr>
            <p:ph type="sldNum" sz="quarter" idx="13"/>
          </p:nvPr>
        </p:nvSpPr>
        <p:spPr/>
        <p:txBody>
          <a:bodyPr/>
          <a:lstStyle/>
          <a:p>
            <a:pPr>
              <a:defRPr/>
            </a:pPr>
            <a:fld id="{067A270A-E653-4AD2-9076-9115A24AE536}" type="slidenum">
              <a:rPr lang="el-GR" smtClean="0"/>
              <a:pPr>
                <a:defRPr/>
              </a:pPr>
              <a:t>116</a:t>
            </a:fld>
            <a:endParaRPr lang="el-GR"/>
          </a:p>
        </p:txBody>
      </p:sp>
    </p:spTree>
    <p:extLst>
      <p:ext uri="{BB962C8B-B14F-4D97-AF65-F5344CB8AC3E}">
        <p14:creationId xmlns:p14="http://schemas.microsoft.com/office/powerpoint/2010/main" val="16720579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28B7D0E-5FF1-44C5-9A60-A0BB2D56E8A9}"/>
              </a:ext>
            </a:extLst>
          </p:cNvPr>
          <p:cNvSpPr>
            <a:spLocks noGrp="1"/>
          </p:cNvSpPr>
          <p:nvPr>
            <p:ph type="title"/>
          </p:nvPr>
        </p:nvSpPr>
        <p:spPr>
          <a:xfrm>
            <a:off x="1343472" y="404664"/>
            <a:ext cx="8928992" cy="1325160"/>
          </a:xfrm>
        </p:spPr>
        <p:txBody>
          <a:bodyPr/>
          <a:lstStyle/>
          <a:p>
            <a:pPr algn="ctr"/>
            <a:r>
              <a:rPr lang="en-US" dirty="0"/>
              <a:t>    Q &amp; A</a:t>
            </a:r>
          </a:p>
        </p:txBody>
      </p:sp>
      <p:sp>
        <p:nvSpPr>
          <p:cNvPr id="3" name="Θέση περιεχομένου 2">
            <a:extLst>
              <a:ext uri="{FF2B5EF4-FFF2-40B4-BE49-F238E27FC236}">
                <a16:creationId xmlns:a16="http://schemas.microsoft.com/office/drawing/2014/main" id="{78248D4B-5C20-438A-9B4D-45E7D77C2592}"/>
              </a:ext>
            </a:extLst>
          </p:cNvPr>
          <p:cNvSpPr>
            <a:spLocks noGrp="1"/>
          </p:cNvSpPr>
          <p:nvPr>
            <p:ph sz="quarter" idx="12"/>
          </p:nvPr>
        </p:nvSpPr>
        <p:spPr/>
        <p:txBody>
          <a:bodyPr/>
          <a:lstStyle/>
          <a:p>
            <a:endParaRPr lang="en-US" dirty="0">
              <a:solidFill>
                <a:srgbClr val="7A8DBC"/>
              </a:solidFill>
            </a:endParaRPr>
          </a:p>
          <a:p>
            <a:pPr marL="0" indent="0" algn="ctr" fontAlgn="auto">
              <a:spcBef>
                <a:spcPts val="0"/>
              </a:spcBef>
              <a:spcAft>
                <a:spcPts val="0"/>
              </a:spcAft>
              <a:buNone/>
              <a:defRPr/>
            </a:pPr>
            <a:r>
              <a:rPr lang="en-US" b="1" dirty="0">
                <a:solidFill>
                  <a:srgbClr val="7A8DBC"/>
                </a:solidFill>
              </a:rPr>
              <a:t>Thank you very much for your attention!</a:t>
            </a:r>
          </a:p>
          <a:p>
            <a:pPr marL="0" indent="0" algn="ctr" fontAlgn="auto">
              <a:spcBef>
                <a:spcPts val="0"/>
              </a:spcBef>
              <a:spcAft>
                <a:spcPts val="0"/>
              </a:spcAft>
              <a:buNone/>
              <a:defRPr/>
            </a:pPr>
            <a:endParaRPr lang="en-US" b="1" dirty="0">
              <a:solidFill>
                <a:srgbClr val="7A8DBC"/>
              </a:solidFill>
            </a:endParaRPr>
          </a:p>
          <a:p>
            <a:pPr marL="0" indent="0" algn="ctr" fontAlgn="auto">
              <a:spcBef>
                <a:spcPts val="0"/>
              </a:spcBef>
              <a:spcAft>
                <a:spcPts val="0"/>
              </a:spcAft>
              <a:buNone/>
              <a:defRPr/>
            </a:pPr>
            <a:endParaRPr lang="en-US" b="1" dirty="0">
              <a:solidFill>
                <a:srgbClr val="7A8DBC"/>
              </a:solidFill>
            </a:endParaRPr>
          </a:p>
          <a:p>
            <a:pPr marL="0" indent="0" algn="ctr" fontAlgn="auto">
              <a:spcBef>
                <a:spcPts val="0"/>
              </a:spcBef>
              <a:spcAft>
                <a:spcPts val="0"/>
              </a:spcAft>
              <a:buNone/>
              <a:defRPr/>
            </a:pPr>
            <a:r>
              <a:rPr lang="en-US" b="1" dirty="0">
                <a:solidFill>
                  <a:srgbClr val="556DA9"/>
                </a:solidFill>
              </a:rPr>
              <a:t>Contact: Papanastasiou Nektarios</a:t>
            </a:r>
          </a:p>
          <a:p>
            <a:pPr marL="0" indent="0" algn="ctr" fontAlgn="auto">
              <a:spcBef>
                <a:spcPts val="0"/>
              </a:spcBef>
              <a:spcAft>
                <a:spcPts val="0"/>
              </a:spcAft>
              <a:buNone/>
              <a:defRPr/>
            </a:pPr>
            <a:r>
              <a:rPr lang="en-US" b="1" dirty="0">
                <a:solidFill>
                  <a:srgbClr val="556DA9"/>
                </a:solidFill>
              </a:rPr>
              <a:t>nekpapgeo@csd.auth.gr</a:t>
            </a:r>
            <a:endParaRPr lang="el-GR" b="1" dirty="0">
              <a:solidFill>
                <a:srgbClr val="556DA9"/>
              </a:solidFill>
            </a:endParaRPr>
          </a:p>
          <a:p>
            <a:endParaRPr lang="en-US" dirty="0"/>
          </a:p>
        </p:txBody>
      </p:sp>
      <p:sp>
        <p:nvSpPr>
          <p:cNvPr id="4" name="Θέση αριθμού διαφάνειας 3">
            <a:extLst>
              <a:ext uri="{FF2B5EF4-FFF2-40B4-BE49-F238E27FC236}">
                <a16:creationId xmlns:a16="http://schemas.microsoft.com/office/drawing/2014/main" id="{F8BD8AE9-86CF-4666-8BC7-BB221F183756}"/>
              </a:ext>
            </a:extLst>
          </p:cNvPr>
          <p:cNvSpPr>
            <a:spLocks noGrp="1"/>
          </p:cNvSpPr>
          <p:nvPr>
            <p:ph type="sldNum" sz="quarter" idx="13"/>
          </p:nvPr>
        </p:nvSpPr>
        <p:spPr/>
        <p:txBody>
          <a:bodyPr/>
          <a:lstStyle/>
          <a:p>
            <a:pPr>
              <a:defRPr/>
            </a:pPr>
            <a:fld id="{067A270A-E653-4AD2-9076-9115A24AE536}" type="slidenum">
              <a:rPr lang="el-GR" smtClean="0"/>
              <a:pPr>
                <a:defRPr/>
              </a:pPr>
              <a:t>117</a:t>
            </a:fld>
            <a:endParaRPr lang="el-GR"/>
          </a:p>
        </p:txBody>
      </p:sp>
    </p:spTree>
    <p:extLst>
      <p:ext uri="{BB962C8B-B14F-4D97-AF65-F5344CB8AC3E}">
        <p14:creationId xmlns:p14="http://schemas.microsoft.com/office/powerpoint/2010/main" val="2500588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7197ECC-1880-44BD-B278-A72D2AD84138}"/>
              </a:ext>
            </a:extLst>
          </p:cNvPr>
          <p:cNvSpPr>
            <a:spLocks noGrp="1"/>
          </p:cNvSpPr>
          <p:nvPr>
            <p:ph type="title"/>
          </p:nvPr>
        </p:nvSpPr>
        <p:spPr>
          <a:xfrm>
            <a:off x="1343472" y="332656"/>
            <a:ext cx="7521480" cy="1325160"/>
          </a:xfrm>
        </p:spPr>
        <p:txBody>
          <a:bodyPr/>
          <a:lstStyle/>
          <a:p>
            <a:pPr algn="ctr"/>
            <a:r>
              <a:rPr lang="en-US" sz="3600" dirty="0"/>
              <a:t>EMG </a:t>
            </a:r>
            <a:br>
              <a:rPr lang="en-US" sz="3600" dirty="0"/>
            </a:br>
            <a:r>
              <a:rPr lang="en-US" sz="3600" dirty="0"/>
              <a:t>Electromyography Electrodes</a:t>
            </a:r>
          </a:p>
        </p:txBody>
      </p:sp>
      <p:sp>
        <p:nvSpPr>
          <p:cNvPr id="3" name="Θέση περιεχομένου 2">
            <a:extLst>
              <a:ext uri="{FF2B5EF4-FFF2-40B4-BE49-F238E27FC236}">
                <a16:creationId xmlns:a16="http://schemas.microsoft.com/office/drawing/2014/main" id="{A3B5CBE2-8078-4EA1-B238-D4E07D581BEE}"/>
              </a:ext>
            </a:extLst>
          </p:cNvPr>
          <p:cNvSpPr>
            <a:spLocks noGrp="1"/>
          </p:cNvSpPr>
          <p:nvPr>
            <p:ph sz="quarter" idx="12"/>
          </p:nvPr>
        </p:nvSpPr>
        <p:spPr>
          <a:xfrm>
            <a:off x="1343472" y="1988841"/>
            <a:ext cx="10009188" cy="3384376"/>
          </a:xfrm>
        </p:spPr>
        <p:txBody>
          <a:bodyPr/>
          <a:lstStyle/>
          <a:p>
            <a:pPr marL="0" indent="0" algn="just">
              <a:buNone/>
            </a:pPr>
            <a:r>
              <a:rPr lang="en-US" sz="3200" dirty="0"/>
              <a:t>Instead of gloves, wearable bracelets with electromyography  sensors which measure the electrical signals from the muscles. EMG has been used for medical diagnosis, control of prosthetics and for the rehabilitation after severe musculoskeletal injuries.</a:t>
            </a:r>
          </a:p>
          <a:p>
            <a:endParaRPr lang="en-US" dirty="0"/>
          </a:p>
        </p:txBody>
      </p:sp>
      <p:sp>
        <p:nvSpPr>
          <p:cNvPr id="4" name="Θέση αριθμού διαφάνειας 3">
            <a:extLst>
              <a:ext uri="{FF2B5EF4-FFF2-40B4-BE49-F238E27FC236}">
                <a16:creationId xmlns:a16="http://schemas.microsoft.com/office/drawing/2014/main" id="{F96CA389-2220-46CC-8B66-E82CD273402A}"/>
              </a:ext>
            </a:extLst>
          </p:cNvPr>
          <p:cNvSpPr>
            <a:spLocks noGrp="1"/>
          </p:cNvSpPr>
          <p:nvPr>
            <p:ph type="sldNum" sz="quarter" idx="13"/>
          </p:nvPr>
        </p:nvSpPr>
        <p:spPr/>
        <p:txBody>
          <a:bodyPr/>
          <a:lstStyle/>
          <a:p>
            <a:pPr>
              <a:defRPr/>
            </a:pPr>
            <a:fld id="{067A270A-E653-4AD2-9076-9115A24AE536}" type="slidenum">
              <a:rPr lang="el-GR" smtClean="0"/>
              <a:pPr>
                <a:defRPr/>
              </a:pPr>
              <a:t>12</a:t>
            </a:fld>
            <a:endParaRPr lang="el-GR"/>
          </a:p>
        </p:txBody>
      </p:sp>
    </p:spTree>
    <p:extLst>
      <p:ext uri="{BB962C8B-B14F-4D97-AF65-F5344CB8AC3E}">
        <p14:creationId xmlns:p14="http://schemas.microsoft.com/office/powerpoint/2010/main" val="3181861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31CBAA6-8194-47A0-B2DD-48F444FBC2F3}"/>
              </a:ext>
            </a:extLst>
          </p:cNvPr>
          <p:cNvSpPr>
            <a:spLocks noGrp="1"/>
          </p:cNvSpPr>
          <p:nvPr>
            <p:ph type="title"/>
          </p:nvPr>
        </p:nvSpPr>
        <p:spPr/>
        <p:txBody>
          <a:bodyPr/>
          <a:lstStyle/>
          <a:p>
            <a:r>
              <a:rPr lang="en-US" dirty="0"/>
              <a:t>Ultrasound</a:t>
            </a:r>
          </a:p>
        </p:txBody>
      </p:sp>
      <p:sp>
        <p:nvSpPr>
          <p:cNvPr id="3" name="Θέση περιεχομένου 2">
            <a:extLst>
              <a:ext uri="{FF2B5EF4-FFF2-40B4-BE49-F238E27FC236}">
                <a16:creationId xmlns:a16="http://schemas.microsoft.com/office/drawing/2014/main" id="{4F212025-369F-4357-8E56-3A89F21B1BA3}"/>
              </a:ext>
            </a:extLst>
          </p:cNvPr>
          <p:cNvSpPr>
            <a:spLocks noGrp="1"/>
          </p:cNvSpPr>
          <p:nvPr>
            <p:ph sz="quarter" idx="12"/>
          </p:nvPr>
        </p:nvSpPr>
        <p:spPr>
          <a:xfrm>
            <a:off x="1343472" y="1988841"/>
            <a:ext cx="10009188" cy="3240360"/>
          </a:xfrm>
        </p:spPr>
        <p:txBody>
          <a:bodyPr/>
          <a:lstStyle/>
          <a:p>
            <a:r>
              <a:rPr lang="en-US" sz="3200" dirty="0"/>
              <a:t>sonomyography: uses ultrasound images to observe the muscles inside the body on a real-time.</a:t>
            </a:r>
          </a:p>
          <a:p>
            <a:r>
              <a:rPr lang="en-US" sz="3200" dirty="0"/>
              <a:t>A technique based on Doppler Effect uses ultrasonic frequency signals where a device emits ultrasonic continuous tones.</a:t>
            </a:r>
          </a:p>
          <a:p>
            <a:endParaRPr lang="en-US" dirty="0"/>
          </a:p>
        </p:txBody>
      </p:sp>
      <p:sp>
        <p:nvSpPr>
          <p:cNvPr id="4" name="Θέση αριθμού διαφάνειας 3">
            <a:extLst>
              <a:ext uri="{FF2B5EF4-FFF2-40B4-BE49-F238E27FC236}">
                <a16:creationId xmlns:a16="http://schemas.microsoft.com/office/drawing/2014/main" id="{BBED931A-5316-4535-AA65-448C041138DF}"/>
              </a:ext>
            </a:extLst>
          </p:cNvPr>
          <p:cNvSpPr>
            <a:spLocks noGrp="1"/>
          </p:cNvSpPr>
          <p:nvPr>
            <p:ph type="sldNum" sz="quarter" idx="13"/>
          </p:nvPr>
        </p:nvSpPr>
        <p:spPr/>
        <p:txBody>
          <a:bodyPr/>
          <a:lstStyle/>
          <a:p>
            <a:pPr>
              <a:defRPr/>
            </a:pPr>
            <a:fld id="{067A270A-E653-4AD2-9076-9115A24AE536}" type="slidenum">
              <a:rPr lang="el-GR" smtClean="0"/>
              <a:pPr>
                <a:defRPr/>
              </a:pPr>
              <a:t>13</a:t>
            </a:fld>
            <a:endParaRPr lang="el-GR"/>
          </a:p>
        </p:txBody>
      </p:sp>
    </p:spTree>
    <p:extLst>
      <p:ext uri="{BB962C8B-B14F-4D97-AF65-F5344CB8AC3E}">
        <p14:creationId xmlns:p14="http://schemas.microsoft.com/office/powerpoint/2010/main" val="2085265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1A19070-DFB2-4F62-A460-B2844AA9FE56}"/>
              </a:ext>
            </a:extLst>
          </p:cNvPr>
          <p:cNvSpPr>
            <a:spLocks noGrp="1"/>
          </p:cNvSpPr>
          <p:nvPr>
            <p:ph type="title"/>
          </p:nvPr>
        </p:nvSpPr>
        <p:spPr/>
        <p:txBody>
          <a:bodyPr/>
          <a:lstStyle/>
          <a:p>
            <a:r>
              <a:rPr lang="en-US" dirty="0"/>
              <a:t>WiFi</a:t>
            </a:r>
          </a:p>
        </p:txBody>
      </p:sp>
      <p:sp>
        <p:nvSpPr>
          <p:cNvPr id="3" name="Θέση περιεχομένου 2">
            <a:extLst>
              <a:ext uri="{FF2B5EF4-FFF2-40B4-BE49-F238E27FC236}">
                <a16:creationId xmlns:a16="http://schemas.microsoft.com/office/drawing/2014/main" id="{0B24EC39-6291-49D2-A274-955E614E7B94}"/>
              </a:ext>
            </a:extLst>
          </p:cNvPr>
          <p:cNvSpPr>
            <a:spLocks noGrp="1"/>
          </p:cNvSpPr>
          <p:nvPr>
            <p:ph sz="quarter" idx="12"/>
          </p:nvPr>
        </p:nvSpPr>
        <p:spPr>
          <a:xfrm>
            <a:off x="1343472" y="1988841"/>
            <a:ext cx="10009188" cy="3312368"/>
          </a:xfrm>
        </p:spPr>
        <p:txBody>
          <a:bodyPr/>
          <a:lstStyle/>
          <a:p>
            <a:pPr marL="0" indent="0">
              <a:buNone/>
            </a:pPr>
            <a:r>
              <a:rPr lang="en-US" sz="3200" dirty="0"/>
              <a:t>WiFi has the ability to perform gesture recognition even under non line of sight (NLOS). There are already researches based on the received signal strength indicator (RSSI), on the signal flight time indicator (ToF) or on the observation of the channel status information (CSI).</a:t>
            </a:r>
          </a:p>
          <a:p>
            <a:endParaRPr lang="en-US" dirty="0"/>
          </a:p>
        </p:txBody>
      </p:sp>
      <p:sp>
        <p:nvSpPr>
          <p:cNvPr id="4" name="Θέση αριθμού διαφάνειας 3">
            <a:extLst>
              <a:ext uri="{FF2B5EF4-FFF2-40B4-BE49-F238E27FC236}">
                <a16:creationId xmlns:a16="http://schemas.microsoft.com/office/drawing/2014/main" id="{73B4D86C-3D5C-45E4-A69B-B70C22AC5749}"/>
              </a:ext>
            </a:extLst>
          </p:cNvPr>
          <p:cNvSpPr>
            <a:spLocks noGrp="1"/>
          </p:cNvSpPr>
          <p:nvPr>
            <p:ph type="sldNum" sz="quarter" idx="13"/>
          </p:nvPr>
        </p:nvSpPr>
        <p:spPr/>
        <p:txBody>
          <a:bodyPr/>
          <a:lstStyle/>
          <a:p>
            <a:pPr>
              <a:defRPr/>
            </a:pPr>
            <a:fld id="{067A270A-E653-4AD2-9076-9115A24AE536}" type="slidenum">
              <a:rPr lang="el-GR" smtClean="0"/>
              <a:pPr>
                <a:defRPr/>
              </a:pPr>
              <a:t>14</a:t>
            </a:fld>
            <a:endParaRPr lang="el-GR"/>
          </a:p>
        </p:txBody>
      </p:sp>
    </p:spTree>
    <p:extLst>
      <p:ext uri="{BB962C8B-B14F-4D97-AF65-F5344CB8AC3E}">
        <p14:creationId xmlns:p14="http://schemas.microsoft.com/office/powerpoint/2010/main" val="1746295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6D4B5DF-D368-47DC-B931-A00C75A22E60}"/>
              </a:ext>
            </a:extLst>
          </p:cNvPr>
          <p:cNvSpPr>
            <a:spLocks noGrp="1"/>
          </p:cNvSpPr>
          <p:nvPr>
            <p:ph type="title"/>
          </p:nvPr>
        </p:nvSpPr>
        <p:spPr>
          <a:xfrm>
            <a:off x="2423586" y="5027244"/>
            <a:ext cx="7056790" cy="1017863"/>
          </a:xfrm>
        </p:spPr>
        <p:txBody>
          <a:bodyPr/>
          <a:lstStyle/>
          <a:p>
            <a:pPr algn="ctr"/>
            <a:r>
              <a:rPr lang="en-US" sz="2000" b="0" dirty="0">
                <a:solidFill>
                  <a:schemeClr val="tx1"/>
                </a:solidFill>
              </a:rPr>
              <a:t>WiFi recognition of different hand positions</a:t>
            </a:r>
            <a:br>
              <a:rPr lang="en-US" sz="2000" dirty="0">
                <a:solidFill>
                  <a:schemeClr val="tx1"/>
                </a:solidFill>
              </a:rPr>
            </a:br>
            <a:r>
              <a:rPr lang="en-US" sz="2000" dirty="0">
                <a:solidFill>
                  <a:schemeClr val="tx1"/>
                </a:solidFill>
              </a:rPr>
              <a:t>[JES2020]</a:t>
            </a:r>
          </a:p>
        </p:txBody>
      </p:sp>
      <p:pic>
        <p:nvPicPr>
          <p:cNvPr id="6" name="Θέση περιεχομένου 5">
            <a:extLst>
              <a:ext uri="{FF2B5EF4-FFF2-40B4-BE49-F238E27FC236}">
                <a16:creationId xmlns:a16="http://schemas.microsoft.com/office/drawing/2014/main" id="{203FBE8C-9460-4068-AD33-70EB6835FCA0}"/>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423587" y="1067244"/>
            <a:ext cx="7056789" cy="3960000"/>
          </a:xfrm>
        </p:spPr>
      </p:pic>
      <p:sp>
        <p:nvSpPr>
          <p:cNvPr id="4" name="Θέση αριθμού διαφάνειας 3">
            <a:extLst>
              <a:ext uri="{FF2B5EF4-FFF2-40B4-BE49-F238E27FC236}">
                <a16:creationId xmlns:a16="http://schemas.microsoft.com/office/drawing/2014/main" id="{024864DB-FB42-45A7-A1D9-6023CF756FF2}"/>
              </a:ext>
            </a:extLst>
          </p:cNvPr>
          <p:cNvSpPr>
            <a:spLocks noGrp="1"/>
          </p:cNvSpPr>
          <p:nvPr>
            <p:ph type="sldNum" sz="quarter" idx="13"/>
          </p:nvPr>
        </p:nvSpPr>
        <p:spPr/>
        <p:txBody>
          <a:bodyPr/>
          <a:lstStyle/>
          <a:p>
            <a:pPr>
              <a:defRPr/>
            </a:pPr>
            <a:fld id="{067A270A-E653-4AD2-9076-9115A24AE536}" type="slidenum">
              <a:rPr lang="el-GR" smtClean="0"/>
              <a:pPr>
                <a:defRPr/>
              </a:pPr>
              <a:t>15</a:t>
            </a:fld>
            <a:endParaRPr lang="el-GR"/>
          </a:p>
        </p:txBody>
      </p:sp>
    </p:spTree>
    <p:extLst>
      <p:ext uri="{BB962C8B-B14F-4D97-AF65-F5344CB8AC3E}">
        <p14:creationId xmlns:p14="http://schemas.microsoft.com/office/powerpoint/2010/main" val="1071765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38D6920-1D17-4F0C-821D-40B301FFD032}"/>
              </a:ext>
            </a:extLst>
          </p:cNvPr>
          <p:cNvSpPr>
            <a:spLocks noGrp="1"/>
          </p:cNvSpPr>
          <p:nvPr>
            <p:ph type="title"/>
          </p:nvPr>
        </p:nvSpPr>
        <p:spPr/>
        <p:txBody>
          <a:bodyPr/>
          <a:lstStyle/>
          <a:p>
            <a:pPr algn="ctr"/>
            <a:r>
              <a:rPr lang="en-US" sz="3600" dirty="0"/>
              <a:t>RFID </a:t>
            </a:r>
            <a:br>
              <a:rPr lang="en-US" sz="3600" dirty="0"/>
            </a:br>
            <a:r>
              <a:rPr lang="en-US" sz="3600" dirty="0"/>
              <a:t>Radio Frequency Identification</a:t>
            </a:r>
          </a:p>
        </p:txBody>
      </p:sp>
      <p:sp>
        <p:nvSpPr>
          <p:cNvPr id="3" name="Θέση περιεχομένου 2">
            <a:extLst>
              <a:ext uri="{FF2B5EF4-FFF2-40B4-BE49-F238E27FC236}">
                <a16:creationId xmlns:a16="http://schemas.microsoft.com/office/drawing/2014/main" id="{D6C863E2-8B28-4519-B1BA-7CCD5B1B35B4}"/>
              </a:ext>
            </a:extLst>
          </p:cNvPr>
          <p:cNvSpPr>
            <a:spLocks noGrp="1"/>
          </p:cNvSpPr>
          <p:nvPr>
            <p:ph sz="quarter" idx="12"/>
          </p:nvPr>
        </p:nvSpPr>
        <p:spPr>
          <a:xfrm>
            <a:off x="1343472" y="1988841"/>
            <a:ext cx="10009188" cy="3384376"/>
          </a:xfrm>
        </p:spPr>
        <p:txBody>
          <a:bodyPr/>
          <a:lstStyle/>
          <a:p>
            <a:pPr marL="0" indent="0" algn="just">
              <a:buNone/>
            </a:pPr>
            <a:r>
              <a:rPr lang="en-US" sz="3200" dirty="0"/>
              <a:t>RFID systems generally consist of ultra-high frequency (UHF) commercial readers, which are capable of detecting labels. Information such as phase changes, can be collected from UHF signals and provide potential possibilities for gesture recognition.</a:t>
            </a:r>
          </a:p>
          <a:p>
            <a:endParaRPr lang="en-US" dirty="0"/>
          </a:p>
        </p:txBody>
      </p:sp>
      <p:sp>
        <p:nvSpPr>
          <p:cNvPr id="4" name="Θέση αριθμού διαφάνειας 3">
            <a:extLst>
              <a:ext uri="{FF2B5EF4-FFF2-40B4-BE49-F238E27FC236}">
                <a16:creationId xmlns:a16="http://schemas.microsoft.com/office/drawing/2014/main" id="{816641E9-9CE3-4EAB-B70C-A2802744326B}"/>
              </a:ext>
            </a:extLst>
          </p:cNvPr>
          <p:cNvSpPr>
            <a:spLocks noGrp="1"/>
          </p:cNvSpPr>
          <p:nvPr>
            <p:ph type="sldNum" sz="quarter" idx="13"/>
          </p:nvPr>
        </p:nvSpPr>
        <p:spPr/>
        <p:txBody>
          <a:bodyPr/>
          <a:lstStyle/>
          <a:p>
            <a:pPr>
              <a:defRPr/>
            </a:pPr>
            <a:fld id="{067A270A-E653-4AD2-9076-9115A24AE536}" type="slidenum">
              <a:rPr lang="el-GR" smtClean="0"/>
              <a:pPr>
                <a:defRPr/>
              </a:pPr>
              <a:t>16</a:t>
            </a:fld>
            <a:endParaRPr lang="el-GR"/>
          </a:p>
        </p:txBody>
      </p:sp>
    </p:spTree>
    <p:extLst>
      <p:ext uri="{BB962C8B-B14F-4D97-AF65-F5344CB8AC3E}">
        <p14:creationId xmlns:p14="http://schemas.microsoft.com/office/powerpoint/2010/main" val="2340587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811AA4D-6FC8-4569-8F91-CC1BC143BE16}"/>
              </a:ext>
            </a:extLst>
          </p:cNvPr>
          <p:cNvSpPr>
            <a:spLocks noGrp="1"/>
          </p:cNvSpPr>
          <p:nvPr>
            <p:ph type="title"/>
          </p:nvPr>
        </p:nvSpPr>
        <p:spPr/>
        <p:txBody>
          <a:bodyPr/>
          <a:lstStyle/>
          <a:p>
            <a:r>
              <a:rPr lang="en-US" dirty="0"/>
              <a:t>RGB Cameras</a:t>
            </a:r>
          </a:p>
        </p:txBody>
      </p:sp>
      <p:sp>
        <p:nvSpPr>
          <p:cNvPr id="3" name="Θέση περιεχομένου 2">
            <a:extLst>
              <a:ext uri="{FF2B5EF4-FFF2-40B4-BE49-F238E27FC236}">
                <a16:creationId xmlns:a16="http://schemas.microsoft.com/office/drawing/2014/main" id="{AA8180EC-4C84-44D2-A467-A9E895D2E8E5}"/>
              </a:ext>
            </a:extLst>
          </p:cNvPr>
          <p:cNvSpPr>
            <a:spLocks noGrp="1"/>
          </p:cNvSpPr>
          <p:nvPr>
            <p:ph sz="quarter" idx="12"/>
          </p:nvPr>
        </p:nvSpPr>
        <p:spPr/>
        <p:txBody>
          <a:bodyPr/>
          <a:lstStyle/>
          <a:p>
            <a:pPr marL="0" indent="0" algn="just">
              <a:buNone/>
            </a:pPr>
            <a:r>
              <a:rPr lang="en-US" sz="3200" dirty="0"/>
              <a:t>Digital cameras capture the light in three main channels of red, green and blue light. The image is saved in an array of pixels, each one obtains the three RGB channels. The object will be detected from the image in a computer-vision algorithm, in which, the order and the intensity of colour of every pixel will provide n information.</a:t>
            </a:r>
          </a:p>
          <a:p>
            <a:endParaRPr lang="en-US" dirty="0"/>
          </a:p>
        </p:txBody>
      </p:sp>
      <p:sp>
        <p:nvSpPr>
          <p:cNvPr id="4" name="Θέση αριθμού διαφάνειας 3">
            <a:extLst>
              <a:ext uri="{FF2B5EF4-FFF2-40B4-BE49-F238E27FC236}">
                <a16:creationId xmlns:a16="http://schemas.microsoft.com/office/drawing/2014/main" id="{503C4586-9868-47D2-9480-AB8006B70406}"/>
              </a:ext>
            </a:extLst>
          </p:cNvPr>
          <p:cNvSpPr>
            <a:spLocks noGrp="1"/>
          </p:cNvSpPr>
          <p:nvPr>
            <p:ph type="sldNum" sz="quarter" idx="13"/>
          </p:nvPr>
        </p:nvSpPr>
        <p:spPr/>
        <p:txBody>
          <a:bodyPr/>
          <a:lstStyle/>
          <a:p>
            <a:pPr>
              <a:defRPr/>
            </a:pPr>
            <a:fld id="{067A270A-E653-4AD2-9076-9115A24AE536}" type="slidenum">
              <a:rPr lang="el-GR" smtClean="0"/>
              <a:pPr>
                <a:defRPr/>
              </a:pPr>
              <a:t>17</a:t>
            </a:fld>
            <a:endParaRPr lang="el-GR"/>
          </a:p>
        </p:txBody>
      </p:sp>
    </p:spTree>
    <p:extLst>
      <p:ext uri="{BB962C8B-B14F-4D97-AF65-F5344CB8AC3E}">
        <p14:creationId xmlns:p14="http://schemas.microsoft.com/office/powerpoint/2010/main" val="290799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9B67512-200D-4331-B34F-2115AF1D6E47}"/>
              </a:ext>
            </a:extLst>
          </p:cNvPr>
          <p:cNvSpPr>
            <a:spLocks noGrp="1"/>
          </p:cNvSpPr>
          <p:nvPr>
            <p:ph type="title"/>
          </p:nvPr>
        </p:nvSpPr>
        <p:spPr/>
        <p:txBody>
          <a:bodyPr/>
          <a:lstStyle/>
          <a:p>
            <a:r>
              <a:rPr lang="en-US" dirty="0"/>
              <a:t>Depth Camera</a:t>
            </a:r>
          </a:p>
        </p:txBody>
      </p:sp>
      <p:sp>
        <p:nvSpPr>
          <p:cNvPr id="3" name="Θέση περιεχομένου 2">
            <a:extLst>
              <a:ext uri="{FF2B5EF4-FFF2-40B4-BE49-F238E27FC236}">
                <a16:creationId xmlns:a16="http://schemas.microsoft.com/office/drawing/2014/main" id="{5CEC678C-9B1E-4A81-B2E9-A14221FDB4E1}"/>
              </a:ext>
            </a:extLst>
          </p:cNvPr>
          <p:cNvSpPr>
            <a:spLocks noGrp="1"/>
          </p:cNvSpPr>
          <p:nvPr>
            <p:ph sz="quarter" idx="12"/>
          </p:nvPr>
        </p:nvSpPr>
        <p:spPr/>
        <p:txBody>
          <a:bodyPr/>
          <a:lstStyle/>
          <a:p>
            <a:pPr algn="just"/>
            <a:r>
              <a:rPr lang="en-US" dirty="0"/>
              <a:t>This camera gives depth data which provides a map for the depth in each pixel. In this way, the depth map describes the distance of an object. </a:t>
            </a:r>
          </a:p>
          <a:p>
            <a:pPr algn="just"/>
            <a:r>
              <a:rPr lang="en-US" dirty="0"/>
              <a:t>The advantage of this data is Provide automatic body part segmentation via skeleton tracking so  track and segment hands automatically, providing depth data related specifically to the hands.</a:t>
            </a:r>
          </a:p>
          <a:p>
            <a:pPr algn="just"/>
            <a:r>
              <a:rPr lang="en-US" dirty="0"/>
              <a:t>Distortions can be easily caused because of the small lense's flaws.</a:t>
            </a:r>
          </a:p>
          <a:p>
            <a:endParaRPr lang="en-US" dirty="0"/>
          </a:p>
        </p:txBody>
      </p:sp>
      <p:sp>
        <p:nvSpPr>
          <p:cNvPr id="4" name="Θέση αριθμού διαφάνειας 3">
            <a:extLst>
              <a:ext uri="{FF2B5EF4-FFF2-40B4-BE49-F238E27FC236}">
                <a16:creationId xmlns:a16="http://schemas.microsoft.com/office/drawing/2014/main" id="{5833C11A-5136-4AD7-83CC-7BCB4E1C1760}"/>
              </a:ext>
            </a:extLst>
          </p:cNvPr>
          <p:cNvSpPr>
            <a:spLocks noGrp="1"/>
          </p:cNvSpPr>
          <p:nvPr>
            <p:ph type="sldNum" sz="quarter" idx="13"/>
          </p:nvPr>
        </p:nvSpPr>
        <p:spPr/>
        <p:txBody>
          <a:bodyPr/>
          <a:lstStyle/>
          <a:p>
            <a:pPr>
              <a:defRPr/>
            </a:pPr>
            <a:fld id="{067A270A-E653-4AD2-9076-9115A24AE536}" type="slidenum">
              <a:rPr lang="el-GR" smtClean="0"/>
              <a:pPr>
                <a:defRPr/>
              </a:pPr>
              <a:t>18</a:t>
            </a:fld>
            <a:endParaRPr lang="el-GR"/>
          </a:p>
        </p:txBody>
      </p:sp>
    </p:spTree>
    <p:extLst>
      <p:ext uri="{BB962C8B-B14F-4D97-AF65-F5344CB8AC3E}">
        <p14:creationId xmlns:p14="http://schemas.microsoft.com/office/powerpoint/2010/main" val="4155565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BFE6D97-48D0-4B4F-95A4-1E5681355E1D}"/>
              </a:ext>
            </a:extLst>
          </p:cNvPr>
          <p:cNvSpPr>
            <a:spLocks noGrp="1"/>
          </p:cNvSpPr>
          <p:nvPr>
            <p:ph type="title"/>
          </p:nvPr>
        </p:nvSpPr>
        <p:spPr>
          <a:xfrm>
            <a:off x="2475008" y="4757582"/>
            <a:ext cx="7117056" cy="1325160"/>
          </a:xfrm>
        </p:spPr>
        <p:txBody>
          <a:bodyPr/>
          <a:lstStyle/>
          <a:p>
            <a:pPr algn="ctr"/>
            <a:r>
              <a:rPr lang="en-US" sz="3200" b="0" dirty="0">
                <a:solidFill>
                  <a:schemeClr val="tx1"/>
                </a:solidFill>
              </a:rPr>
              <a:t>Microsoft Kinect depth Camera</a:t>
            </a:r>
          </a:p>
        </p:txBody>
      </p:sp>
      <p:pic>
        <p:nvPicPr>
          <p:cNvPr id="6" name="Θέση περιεχομένου 5">
            <a:extLst>
              <a:ext uri="{FF2B5EF4-FFF2-40B4-BE49-F238E27FC236}">
                <a16:creationId xmlns:a16="http://schemas.microsoft.com/office/drawing/2014/main" id="{E45DBC6C-67DF-464A-9F83-AFA5D73647A6}"/>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475008" y="762748"/>
            <a:ext cx="7117056" cy="3996000"/>
          </a:xfrm>
        </p:spPr>
      </p:pic>
      <p:sp>
        <p:nvSpPr>
          <p:cNvPr id="4" name="Θέση αριθμού διαφάνειας 3">
            <a:extLst>
              <a:ext uri="{FF2B5EF4-FFF2-40B4-BE49-F238E27FC236}">
                <a16:creationId xmlns:a16="http://schemas.microsoft.com/office/drawing/2014/main" id="{ACC01D77-F7F5-4C65-A50E-83687FA0E102}"/>
              </a:ext>
            </a:extLst>
          </p:cNvPr>
          <p:cNvSpPr>
            <a:spLocks noGrp="1"/>
          </p:cNvSpPr>
          <p:nvPr>
            <p:ph type="sldNum" sz="quarter" idx="13"/>
          </p:nvPr>
        </p:nvSpPr>
        <p:spPr/>
        <p:txBody>
          <a:bodyPr/>
          <a:lstStyle/>
          <a:p>
            <a:pPr>
              <a:defRPr/>
            </a:pPr>
            <a:fld id="{067A270A-E653-4AD2-9076-9115A24AE536}" type="slidenum">
              <a:rPr lang="el-GR" smtClean="0"/>
              <a:pPr>
                <a:defRPr/>
              </a:pPr>
              <a:t>19</a:t>
            </a:fld>
            <a:endParaRPr lang="el-GR"/>
          </a:p>
        </p:txBody>
      </p:sp>
    </p:spTree>
    <p:extLst>
      <p:ext uri="{BB962C8B-B14F-4D97-AF65-F5344CB8AC3E}">
        <p14:creationId xmlns:p14="http://schemas.microsoft.com/office/powerpoint/2010/main" val="625282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8C61246-6C3D-4932-BF6E-212746FD1263}"/>
              </a:ext>
            </a:extLst>
          </p:cNvPr>
          <p:cNvSpPr>
            <a:spLocks noGrp="1"/>
          </p:cNvSpPr>
          <p:nvPr>
            <p:ph type="title"/>
          </p:nvPr>
        </p:nvSpPr>
        <p:spPr>
          <a:xfrm>
            <a:off x="1343472" y="404664"/>
            <a:ext cx="7521480" cy="864096"/>
          </a:xfrm>
        </p:spPr>
        <p:txBody>
          <a:bodyPr/>
          <a:lstStyle/>
          <a:p>
            <a:r>
              <a:rPr lang="en-US" dirty="0"/>
              <a:t>SUMMARY</a:t>
            </a:r>
          </a:p>
        </p:txBody>
      </p:sp>
      <p:sp>
        <p:nvSpPr>
          <p:cNvPr id="3" name="Θέση περιεχομένου 2">
            <a:extLst>
              <a:ext uri="{FF2B5EF4-FFF2-40B4-BE49-F238E27FC236}">
                <a16:creationId xmlns:a16="http://schemas.microsoft.com/office/drawing/2014/main" id="{12154907-29CA-4D3B-8078-E4BB2A8C9CDD}"/>
              </a:ext>
            </a:extLst>
          </p:cNvPr>
          <p:cNvSpPr>
            <a:spLocks noGrp="1"/>
          </p:cNvSpPr>
          <p:nvPr>
            <p:ph sz="quarter" idx="12"/>
          </p:nvPr>
        </p:nvSpPr>
        <p:spPr>
          <a:xfrm>
            <a:off x="1343472" y="1412776"/>
            <a:ext cx="10009188" cy="4825801"/>
          </a:xfrm>
        </p:spPr>
        <p:txBody>
          <a:bodyPr/>
          <a:lstStyle/>
          <a:p>
            <a:pPr algn="just"/>
            <a:r>
              <a:rPr lang="en-US" sz="2000" dirty="0"/>
              <a:t>What is gesture and the types of gestures. The sensors which are used for  capturing gestures and create modalities of dataset.</a:t>
            </a:r>
          </a:p>
          <a:p>
            <a:pPr algn="just"/>
            <a:r>
              <a:rPr lang="en-US" sz="2000" dirty="0"/>
              <a:t>The applications of the gesture recognition and some of the latest and most important datasets for gesture recognition.</a:t>
            </a:r>
          </a:p>
          <a:p>
            <a:pPr algn="just"/>
            <a:r>
              <a:rPr lang="en-US" sz="2000" dirty="0"/>
              <a:t>The algorithms that have been developed and the problems that have arisen over the gesture recognition.</a:t>
            </a:r>
          </a:p>
          <a:p>
            <a:pPr algn="just"/>
            <a:r>
              <a:rPr lang="en-US" sz="2000" dirty="0"/>
              <a:t>The algorithms that have been developed and the problems that have arisen over the gesture recognition.</a:t>
            </a:r>
          </a:p>
          <a:p>
            <a:pPr algn="just"/>
            <a:r>
              <a:rPr lang="en-US" sz="2000" dirty="0"/>
              <a:t>Systems for spatiotemporal analysis of data. Comparison of CNN models for gesture recognition and a proposed skeleton-based architecture.</a:t>
            </a:r>
          </a:p>
          <a:p>
            <a:pPr algn="just"/>
            <a:r>
              <a:rPr lang="en-US" sz="2000" dirty="0"/>
              <a:t>The article has references from 16 scientific papers of Computer Vision and their Open Access versions, provided by the Computer Vision Foundation (CVF) and from 5 articles on websites on the internet.</a:t>
            </a:r>
          </a:p>
          <a:p>
            <a:endParaRPr lang="en-US" dirty="0"/>
          </a:p>
        </p:txBody>
      </p:sp>
      <p:sp>
        <p:nvSpPr>
          <p:cNvPr id="4" name="Θέση αριθμού διαφάνειας 3">
            <a:extLst>
              <a:ext uri="{FF2B5EF4-FFF2-40B4-BE49-F238E27FC236}">
                <a16:creationId xmlns:a16="http://schemas.microsoft.com/office/drawing/2014/main" id="{E37E4C8C-F920-4F02-994B-CAE6D80E8DA6}"/>
              </a:ext>
            </a:extLst>
          </p:cNvPr>
          <p:cNvSpPr>
            <a:spLocks noGrp="1"/>
          </p:cNvSpPr>
          <p:nvPr>
            <p:ph type="sldNum" sz="quarter" idx="13"/>
          </p:nvPr>
        </p:nvSpPr>
        <p:spPr/>
        <p:txBody>
          <a:bodyPr/>
          <a:lstStyle/>
          <a:p>
            <a:pPr>
              <a:defRPr/>
            </a:pPr>
            <a:fld id="{067A270A-E653-4AD2-9076-9115A24AE536}" type="slidenum">
              <a:rPr lang="el-GR" smtClean="0"/>
              <a:pPr>
                <a:defRPr/>
              </a:pPr>
              <a:t>2</a:t>
            </a:fld>
            <a:endParaRPr lang="el-GR"/>
          </a:p>
        </p:txBody>
      </p:sp>
    </p:spTree>
    <p:extLst>
      <p:ext uri="{BB962C8B-B14F-4D97-AF65-F5344CB8AC3E}">
        <p14:creationId xmlns:p14="http://schemas.microsoft.com/office/powerpoint/2010/main" val="714453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3C11EDBB-8756-4430-8E3C-464A03EDA919}"/>
              </a:ext>
            </a:extLst>
          </p:cNvPr>
          <p:cNvSpPr>
            <a:spLocks noGrp="1"/>
          </p:cNvSpPr>
          <p:nvPr>
            <p:ph type="title"/>
          </p:nvPr>
        </p:nvSpPr>
        <p:spPr/>
        <p:txBody>
          <a:bodyPr/>
          <a:lstStyle/>
          <a:p>
            <a:r>
              <a:rPr lang="en-US" dirty="0"/>
              <a:t>Example of a depth data</a:t>
            </a:r>
          </a:p>
        </p:txBody>
      </p:sp>
      <p:pic>
        <p:nvPicPr>
          <p:cNvPr id="11" name="Θέση περιεχομένου 10">
            <a:extLst>
              <a:ext uri="{FF2B5EF4-FFF2-40B4-BE49-F238E27FC236}">
                <a16:creationId xmlns:a16="http://schemas.microsoft.com/office/drawing/2014/main" id="{922A911B-4A8C-49F0-BFAA-F868E803666B}"/>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499705" y="1671266"/>
            <a:ext cx="4680520" cy="2909862"/>
          </a:xfrm>
        </p:spPr>
      </p:pic>
      <p:pic>
        <p:nvPicPr>
          <p:cNvPr id="13" name="Θέση περιεχομένου 12">
            <a:extLst>
              <a:ext uri="{FF2B5EF4-FFF2-40B4-BE49-F238E27FC236}">
                <a16:creationId xmlns:a16="http://schemas.microsoft.com/office/drawing/2014/main" id="{E2217D73-F001-4DDC-A4E1-6EA33907CAE2}"/>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6566832" y="1714699"/>
            <a:ext cx="4752000" cy="2781934"/>
          </a:xfrm>
        </p:spPr>
      </p:pic>
      <p:sp>
        <p:nvSpPr>
          <p:cNvPr id="6" name="Θέση κειμένου 5">
            <a:extLst>
              <a:ext uri="{FF2B5EF4-FFF2-40B4-BE49-F238E27FC236}">
                <a16:creationId xmlns:a16="http://schemas.microsoft.com/office/drawing/2014/main" id="{4BE07237-E802-415C-9818-A8FC4DAE5553}"/>
              </a:ext>
            </a:extLst>
          </p:cNvPr>
          <p:cNvSpPr>
            <a:spLocks noGrp="1"/>
          </p:cNvSpPr>
          <p:nvPr>
            <p:ph type="body" idx="1"/>
          </p:nvPr>
        </p:nvSpPr>
        <p:spPr>
          <a:xfrm>
            <a:off x="1428225" y="4581128"/>
            <a:ext cx="4752000" cy="1139862"/>
          </a:xfrm>
        </p:spPr>
        <p:txBody>
          <a:bodyPr/>
          <a:lstStyle/>
          <a:p>
            <a:pPr algn="ctr"/>
            <a:r>
              <a:rPr lang="en-US" sz="2000" b="0" dirty="0"/>
              <a:t>infrared image taken by the Kinect infrared </a:t>
            </a:r>
          </a:p>
          <a:p>
            <a:endParaRPr lang="en-US" dirty="0"/>
          </a:p>
        </p:txBody>
      </p:sp>
      <p:sp>
        <p:nvSpPr>
          <p:cNvPr id="7" name="Θέση κειμένου 6">
            <a:extLst>
              <a:ext uri="{FF2B5EF4-FFF2-40B4-BE49-F238E27FC236}">
                <a16:creationId xmlns:a16="http://schemas.microsoft.com/office/drawing/2014/main" id="{E8FF8621-FDEE-4B38-9BCE-AEA1FBAAEFA1}"/>
              </a:ext>
            </a:extLst>
          </p:cNvPr>
          <p:cNvSpPr>
            <a:spLocks noGrp="1"/>
          </p:cNvSpPr>
          <p:nvPr>
            <p:ph type="body" sz="quarter" idx="3"/>
          </p:nvPr>
        </p:nvSpPr>
        <p:spPr>
          <a:xfrm>
            <a:off x="6581491" y="4496633"/>
            <a:ext cx="4752000" cy="1031666"/>
          </a:xfrm>
        </p:spPr>
        <p:txBody>
          <a:bodyPr/>
          <a:lstStyle/>
          <a:p>
            <a:pPr algn="ctr"/>
            <a:r>
              <a:rPr lang="en-US" sz="2000" b="0" dirty="0"/>
              <a:t>image revisualized into a depth map using color gradients from white (near) to blue (far)</a:t>
            </a:r>
          </a:p>
        </p:txBody>
      </p:sp>
      <p:sp>
        <p:nvSpPr>
          <p:cNvPr id="4" name="Θέση αριθμού διαφάνειας 3">
            <a:extLst>
              <a:ext uri="{FF2B5EF4-FFF2-40B4-BE49-F238E27FC236}">
                <a16:creationId xmlns:a16="http://schemas.microsoft.com/office/drawing/2014/main" id="{903E872F-4C45-44FA-817A-E13A8DA8F5A5}"/>
              </a:ext>
            </a:extLst>
          </p:cNvPr>
          <p:cNvSpPr>
            <a:spLocks noGrp="1"/>
          </p:cNvSpPr>
          <p:nvPr>
            <p:ph type="sldNum" sz="quarter" idx="13"/>
          </p:nvPr>
        </p:nvSpPr>
        <p:spPr/>
        <p:txBody>
          <a:bodyPr/>
          <a:lstStyle/>
          <a:p>
            <a:pPr>
              <a:defRPr/>
            </a:pPr>
            <a:fld id="{067A270A-E653-4AD2-9076-9115A24AE536}" type="slidenum">
              <a:rPr lang="el-GR" smtClean="0"/>
              <a:pPr>
                <a:defRPr/>
              </a:pPr>
              <a:t>20</a:t>
            </a:fld>
            <a:endParaRPr lang="el-GR"/>
          </a:p>
        </p:txBody>
      </p:sp>
    </p:spTree>
    <p:extLst>
      <p:ext uri="{BB962C8B-B14F-4D97-AF65-F5344CB8AC3E}">
        <p14:creationId xmlns:p14="http://schemas.microsoft.com/office/powerpoint/2010/main" val="1524350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Τίτλος 7">
            <a:extLst>
              <a:ext uri="{FF2B5EF4-FFF2-40B4-BE49-F238E27FC236}">
                <a16:creationId xmlns:a16="http://schemas.microsoft.com/office/drawing/2014/main" id="{ACEB7F90-FC17-47FF-AC26-07467CE5A94F}"/>
              </a:ext>
            </a:extLst>
          </p:cNvPr>
          <p:cNvSpPr>
            <a:spLocks noGrp="1"/>
          </p:cNvSpPr>
          <p:nvPr>
            <p:ph type="title"/>
          </p:nvPr>
        </p:nvSpPr>
        <p:spPr/>
        <p:txBody>
          <a:bodyPr/>
          <a:lstStyle/>
          <a:p>
            <a:r>
              <a:rPr lang="en-US" dirty="0"/>
              <a:t>Leap Motion</a:t>
            </a:r>
          </a:p>
        </p:txBody>
      </p:sp>
      <p:sp>
        <p:nvSpPr>
          <p:cNvPr id="9" name="Θέση περιεχομένου 8">
            <a:extLst>
              <a:ext uri="{FF2B5EF4-FFF2-40B4-BE49-F238E27FC236}">
                <a16:creationId xmlns:a16="http://schemas.microsoft.com/office/drawing/2014/main" id="{097EE370-569E-4580-9244-905034537109}"/>
              </a:ext>
            </a:extLst>
          </p:cNvPr>
          <p:cNvSpPr>
            <a:spLocks noGrp="1"/>
          </p:cNvSpPr>
          <p:nvPr>
            <p:ph sz="quarter" idx="12"/>
          </p:nvPr>
        </p:nvSpPr>
        <p:spPr>
          <a:xfrm>
            <a:off x="1343472" y="1988841"/>
            <a:ext cx="10009188" cy="3312368"/>
          </a:xfrm>
        </p:spPr>
        <p:txBody>
          <a:bodyPr/>
          <a:lstStyle/>
          <a:p>
            <a:pPr marL="0" indent="0" algn="just">
              <a:buNone/>
            </a:pPr>
            <a:r>
              <a:rPr lang="en-US" dirty="0"/>
              <a:t>It is a compact and affordable recognition device, which is capable of 3D tracking forearms, hands and fingers in real time. It contains two infrared cameras, with an angle of 120° and three infrared LEDs. The sensors work within a non-visible spectrum for the human eye, and use sample speeds of up to 200 fps (frames per second), adapting their lighting to detected light.</a:t>
            </a:r>
          </a:p>
          <a:p>
            <a:endParaRPr lang="en-US" dirty="0"/>
          </a:p>
        </p:txBody>
      </p:sp>
      <p:sp>
        <p:nvSpPr>
          <p:cNvPr id="7" name="Θέση αριθμού διαφάνειας 6">
            <a:extLst>
              <a:ext uri="{FF2B5EF4-FFF2-40B4-BE49-F238E27FC236}">
                <a16:creationId xmlns:a16="http://schemas.microsoft.com/office/drawing/2014/main" id="{FB5DE570-61A1-49EA-831B-F2102B658302}"/>
              </a:ext>
            </a:extLst>
          </p:cNvPr>
          <p:cNvSpPr>
            <a:spLocks noGrp="1"/>
          </p:cNvSpPr>
          <p:nvPr>
            <p:ph type="sldNum" sz="quarter" idx="13"/>
          </p:nvPr>
        </p:nvSpPr>
        <p:spPr/>
        <p:txBody>
          <a:bodyPr/>
          <a:lstStyle/>
          <a:p>
            <a:pPr>
              <a:defRPr/>
            </a:pPr>
            <a:fld id="{1519840A-DF05-4057-84CA-7EFE2A1ADCF2}" type="slidenum">
              <a:rPr lang="el-GR" smtClean="0"/>
              <a:pPr>
                <a:defRPr/>
              </a:pPr>
              <a:t>21</a:t>
            </a:fld>
            <a:endParaRPr lang="el-GR"/>
          </a:p>
        </p:txBody>
      </p:sp>
    </p:spTree>
    <p:extLst>
      <p:ext uri="{BB962C8B-B14F-4D97-AF65-F5344CB8AC3E}">
        <p14:creationId xmlns:p14="http://schemas.microsoft.com/office/powerpoint/2010/main" val="176016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8F366C5-91DA-43CE-B37B-9CF7AED6D2F3}"/>
              </a:ext>
            </a:extLst>
          </p:cNvPr>
          <p:cNvSpPr>
            <a:spLocks noGrp="1"/>
          </p:cNvSpPr>
          <p:nvPr>
            <p:ph type="title"/>
          </p:nvPr>
        </p:nvSpPr>
        <p:spPr>
          <a:xfrm>
            <a:off x="2119236" y="4940728"/>
            <a:ext cx="7521480" cy="792088"/>
          </a:xfrm>
        </p:spPr>
        <p:txBody>
          <a:bodyPr/>
          <a:lstStyle/>
          <a:p>
            <a:pPr algn="ctr"/>
            <a:r>
              <a:rPr lang="en-US" sz="2000" b="0" dirty="0">
                <a:solidFill>
                  <a:schemeClr val="tx1"/>
                </a:solidFill>
              </a:rPr>
              <a:t>Leap Motion operating mode</a:t>
            </a:r>
            <a:br>
              <a:rPr lang="en-US" sz="2000" dirty="0">
                <a:solidFill>
                  <a:schemeClr val="tx1"/>
                </a:solidFill>
              </a:rPr>
            </a:br>
            <a:r>
              <a:rPr lang="en-US" sz="2000" dirty="0">
                <a:solidFill>
                  <a:schemeClr val="tx1"/>
                </a:solidFill>
              </a:rPr>
              <a:t>[JES2020]</a:t>
            </a:r>
          </a:p>
        </p:txBody>
      </p:sp>
      <p:pic>
        <p:nvPicPr>
          <p:cNvPr id="6" name="Θέση περιεχομένου 5">
            <a:extLst>
              <a:ext uri="{FF2B5EF4-FFF2-40B4-BE49-F238E27FC236}">
                <a16:creationId xmlns:a16="http://schemas.microsoft.com/office/drawing/2014/main" id="{8FD3B251-A2C9-4999-89A9-C1F74E732711}"/>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351584" y="980728"/>
            <a:ext cx="7056784" cy="3960000"/>
          </a:xfrm>
        </p:spPr>
      </p:pic>
      <p:sp>
        <p:nvSpPr>
          <p:cNvPr id="4" name="Θέση αριθμού διαφάνειας 3">
            <a:extLst>
              <a:ext uri="{FF2B5EF4-FFF2-40B4-BE49-F238E27FC236}">
                <a16:creationId xmlns:a16="http://schemas.microsoft.com/office/drawing/2014/main" id="{23E2B747-95CF-479D-8B1F-21ABA73CAA1F}"/>
              </a:ext>
            </a:extLst>
          </p:cNvPr>
          <p:cNvSpPr>
            <a:spLocks noGrp="1"/>
          </p:cNvSpPr>
          <p:nvPr>
            <p:ph type="sldNum" sz="quarter" idx="13"/>
          </p:nvPr>
        </p:nvSpPr>
        <p:spPr/>
        <p:txBody>
          <a:bodyPr/>
          <a:lstStyle/>
          <a:p>
            <a:pPr>
              <a:defRPr/>
            </a:pPr>
            <a:fld id="{067A270A-E653-4AD2-9076-9115A24AE536}" type="slidenum">
              <a:rPr lang="el-GR" smtClean="0"/>
              <a:pPr>
                <a:defRPr/>
              </a:pPr>
              <a:t>22</a:t>
            </a:fld>
            <a:endParaRPr lang="el-GR"/>
          </a:p>
        </p:txBody>
      </p:sp>
    </p:spTree>
    <p:extLst>
      <p:ext uri="{BB962C8B-B14F-4D97-AF65-F5344CB8AC3E}">
        <p14:creationId xmlns:p14="http://schemas.microsoft.com/office/powerpoint/2010/main" val="2379842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7E999D9-9C26-401D-9855-628FE480F321}"/>
              </a:ext>
            </a:extLst>
          </p:cNvPr>
          <p:cNvSpPr>
            <a:spLocks noGrp="1"/>
          </p:cNvSpPr>
          <p:nvPr>
            <p:ph type="title"/>
          </p:nvPr>
        </p:nvSpPr>
        <p:spPr/>
        <p:txBody>
          <a:bodyPr/>
          <a:lstStyle/>
          <a:p>
            <a:pPr algn="ctr"/>
            <a:r>
              <a:rPr lang="en-US" dirty="0"/>
              <a:t>VR </a:t>
            </a:r>
            <a:br>
              <a:rPr lang="en-US" dirty="0"/>
            </a:br>
            <a:r>
              <a:rPr lang="en-US" dirty="0"/>
              <a:t>Virtual Reality</a:t>
            </a:r>
          </a:p>
        </p:txBody>
      </p:sp>
      <p:sp>
        <p:nvSpPr>
          <p:cNvPr id="3" name="Θέση περιεχομένου 2">
            <a:extLst>
              <a:ext uri="{FF2B5EF4-FFF2-40B4-BE49-F238E27FC236}">
                <a16:creationId xmlns:a16="http://schemas.microsoft.com/office/drawing/2014/main" id="{07ABC555-2368-47A0-A3FE-B4E7341FE64A}"/>
              </a:ext>
            </a:extLst>
          </p:cNvPr>
          <p:cNvSpPr>
            <a:spLocks noGrp="1"/>
          </p:cNvSpPr>
          <p:nvPr>
            <p:ph sz="quarter" idx="12"/>
          </p:nvPr>
        </p:nvSpPr>
        <p:spPr>
          <a:xfrm>
            <a:off x="1343472" y="1988841"/>
            <a:ext cx="10009188" cy="3456384"/>
          </a:xfrm>
        </p:spPr>
        <p:txBody>
          <a:bodyPr/>
          <a:lstStyle/>
          <a:p>
            <a:pPr marL="0" indent="0" algn="just">
              <a:buNone/>
            </a:pPr>
            <a:r>
              <a:rPr lang="en-US" sz="3200" dirty="0"/>
              <a:t>VR-based devices can create interactive spaces for different fields, such as finger tracking. The tracked movements of the user are transformed into arbitrary coordinate systems and data formats, so the VR environment serves as a kind of meta-layer to integrate and simulate different virtual tracking systems.</a:t>
            </a:r>
          </a:p>
          <a:p>
            <a:endParaRPr lang="en-US" dirty="0"/>
          </a:p>
        </p:txBody>
      </p:sp>
      <p:sp>
        <p:nvSpPr>
          <p:cNvPr id="4" name="Θέση αριθμού διαφάνειας 3">
            <a:extLst>
              <a:ext uri="{FF2B5EF4-FFF2-40B4-BE49-F238E27FC236}">
                <a16:creationId xmlns:a16="http://schemas.microsoft.com/office/drawing/2014/main" id="{69FA299F-8D19-4215-B827-ABCAAA2A3E2B}"/>
              </a:ext>
            </a:extLst>
          </p:cNvPr>
          <p:cNvSpPr>
            <a:spLocks noGrp="1"/>
          </p:cNvSpPr>
          <p:nvPr>
            <p:ph type="sldNum" sz="quarter" idx="13"/>
          </p:nvPr>
        </p:nvSpPr>
        <p:spPr/>
        <p:txBody>
          <a:bodyPr/>
          <a:lstStyle/>
          <a:p>
            <a:pPr>
              <a:defRPr/>
            </a:pPr>
            <a:fld id="{067A270A-E653-4AD2-9076-9115A24AE536}" type="slidenum">
              <a:rPr lang="el-GR" smtClean="0"/>
              <a:pPr>
                <a:defRPr/>
              </a:pPr>
              <a:t>23</a:t>
            </a:fld>
            <a:endParaRPr lang="el-GR"/>
          </a:p>
        </p:txBody>
      </p:sp>
    </p:spTree>
    <p:extLst>
      <p:ext uri="{BB962C8B-B14F-4D97-AF65-F5344CB8AC3E}">
        <p14:creationId xmlns:p14="http://schemas.microsoft.com/office/powerpoint/2010/main" val="464743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CFCB9DA6-279F-4D81-9A9E-BBA16C6ED1C0}"/>
              </a:ext>
            </a:extLst>
          </p:cNvPr>
          <p:cNvSpPr>
            <a:spLocks noGrp="1"/>
          </p:cNvSpPr>
          <p:nvPr>
            <p:ph type="title"/>
          </p:nvPr>
        </p:nvSpPr>
        <p:spPr>
          <a:xfrm>
            <a:off x="1415480" y="365125"/>
            <a:ext cx="10441160" cy="5728171"/>
          </a:xfrm>
        </p:spPr>
        <p:txBody>
          <a:bodyPr/>
          <a:lstStyle/>
          <a:p>
            <a:r>
              <a:rPr lang="en-US" sz="6000" dirty="0"/>
              <a:t>APPLICATIONS</a:t>
            </a:r>
          </a:p>
        </p:txBody>
      </p:sp>
      <p:sp>
        <p:nvSpPr>
          <p:cNvPr id="4" name="Θέση αριθμού διαφάνειας 3">
            <a:extLst>
              <a:ext uri="{FF2B5EF4-FFF2-40B4-BE49-F238E27FC236}">
                <a16:creationId xmlns:a16="http://schemas.microsoft.com/office/drawing/2014/main" id="{2F36A1CE-E860-4861-AC1F-D792111BE0A8}"/>
              </a:ext>
            </a:extLst>
          </p:cNvPr>
          <p:cNvSpPr>
            <a:spLocks noGrp="1"/>
          </p:cNvSpPr>
          <p:nvPr>
            <p:ph type="sldNum" sz="quarter" idx="10"/>
          </p:nvPr>
        </p:nvSpPr>
        <p:spPr/>
        <p:txBody>
          <a:bodyPr/>
          <a:lstStyle/>
          <a:p>
            <a:pPr>
              <a:defRPr/>
            </a:pPr>
            <a:fld id="{067A270A-E653-4AD2-9076-9115A24AE536}" type="slidenum">
              <a:rPr lang="el-GR" smtClean="0"/>
              <a:pPr>
                <a:defRPr/>
              </a:pPr>
              <a:t>24</a:t>
            </a:fld>
            <a:endParaRPr lang="el-GR"/>
          </a:p>
        </p:txBody>
      </p:sp>
    </p:spTree>
    <p:extLst>
      <p:ext uri="{BB962C8B-B14F-4D97-AF65-F5344CB8AC3E}">
        <p14:creationId xmlns:p14="http://schemas.microsoft.com/office/powerpoint/2010/main" val="1473647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1E35B8DA-AC73-447E-9ABA-665BD483D112}"/>
              </a:ext>
            </a:extLst>
          </p:cNvPr>
          <p:cNvSpPr>
            <a:spLocks noGrp="1"/>
          </p:cNvSpPr>
          <p:nvPr>
            <p:ph type="title"/>
          </p:nvPr>
        </p:nvSpPr>
        <p:spPr>
          <a:xfrm>
            <a:off x="1343472" y="404664"/>
            <a:ext cx="7521480" cy="1008112"/>
          </a:xfrm>
        </p:spPr>
        <p:txBody>
          <a:bodyPr/>
          <a:lstStyle/>
          <a:p>
            <a:r>
              <a:rPr lang="en-US" dirty="0"/>
              <a:t>APPLICATIONS</a:t>
            </a:r>
          </a:p>
        </p:txBody>
      </p:sp>
      <p:sp>
        <p:nvSpPr>
          <p:cNvPr id="5" name="Θέση περιεχομένου 4">
            <a:extLst>
              <a:ext uri="{FF2B5EF4-FFF2-40B4-BE49-F238E27FC236}">
                <a16:creationId xmlns:a16="http://schemas.microsoft.com/office/drawing/2014/main" id="{3D987EC9-53BE-46E2-AC9D-F138BD8FC3EA}"/>
              </a:ext>
            </a:extLst>
          </p:cNvPr>
          <p:cNvSpPr>
            <a:spLocks noGrp="1"/>
          </p:cNvSpPr>
          <p:nvPr>
            <p:ph sz="quarter" idx="12"/>
          </p:nvPr>
        </p:nvSpPr>
        <p:spPr>
          <a:xfrm>
            <a:off x="1343472" y="1556793"/>
            <a:ext cx="10009188" cy="4176464"/>
          </a:xfrm>
        </p:spPr>
        <p:txBody>
          <a:bodyPr/>
          <a:lstStyle/>
          <a:p>
            <a:pPr algn="just"/>
            <a:r>
              <a:rPr lang="en-US" sz="3200" dirty="0"/>
              <a:t>Sign Language.</a:t>
            </a:r>
          </a:p>
          <a:p>
            <a:pPr algn="just"/>
            <a:r>
              <a:rPr lang="en-US" sz="3200" dirty="0"/>
              <a:t>Navigating or/and manipulating in virtual environment.</a:t>
            </a:r>
          </a:p>
          <a:p>
            <a:pPr algn="just"/>
            <a:r>
              <a:rPr lang="en-US" sz="3200" dirty="0"/>
              <a:t>Distance learning.</a:t>
            </a:r>
          </a:p>
          <a:p>
            <a:pPr algn="just"/>
            <a:r>
              <a:rPr lang="en-US" sz="3200" dirty="0"/>
              <a:t>Understand human behavior in human-computer interaction.</a:t>
            </a:r>
          </a:p>
          <a:p>
            <a:pPr algn="just"/>
            <a:r>
              <a:rPr lang="en-US" sz="3200" dirty="0"/>
              <a:t>Monitoring devices and machines from a distance.</a:t>
            </a:r>
          </a:p>
          <a:p>
            <a:endParaRPr lang="en-US" dirty="0"/>
          </a:p>
        </p:txBody>
      </p:sp>
      <p:sp>
        <p:nvSpPr>
          <p:cNvPr id="3" name="Θέση αριθμού διαφάνειας 2">
            <a:extLst>
              <a:ext uri="{FF2B5EF4-FFF2-40B4-BE49-F238E27FC236}">
                <a16:creationId xmlns:a16="http://schemas.microsoft.com/office/drawing/2014/main" id="{280EF6D5-6809-4DE5-A6EB-096CAE909263}"/>
              </a:ext>
            </a:extLst>
          </p:cNvPr>
          <p:cNvSpPr>
            <a:spLocks noGrp="1"/>
          </p:cNvSpPr>
          <p:nvPr>
            <p:ph type="sldNum" sz="quarter" idx="13"/>
          </p:nvPr>
        </p:nvSpPr>
        <p:spPr/>
        <p:txBody>
          <a:bodyPr/>
          <a:lstStyle/>
          <a:p>
            <a:pPr>
              <a:defRPr/>
            </a:pPr>
            <a:fld id="{2AC0C609-90B0-4BB8-8EC5-0EA5637212F7}" type="slidenum">
              <a:rPr lang="el-GR" smtClean="0"/>
              <a:pPr>
                <a:defRPr/>
              </a:pPr>
              <a:t>25</a:t>
            </a:fld>
            <a:endParaRPr lang="el-GR"/>
          </a:p>
        </p:txBody>
      </p:sp>
    </p:spTree>
    <p:extLst>
      <p:ext uri="{BB962C8B-B14F-4D97-AF65-F5344CB8AC3E}">
        <p14:creationId xmlns:p14="http://schemas.microsoft.com/office/powerpoint/2010/main" val="3408315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7A500BF-422D-48E7-AFBC-BB7407595420}"/>
              </a:ext>
            </a:extLst>
          </p:cNvPr>
          <p:cNvSpPr>
            <a:spLocks noGrp="1"/>
          </p:cNvSpPr>
          <p:nvPr>
            <p:ph type="title"/>
          </p:nvPr>
        </p:nvSpPr>
        <p:spPr>
          <a:xfrm>
            <a:off x="1343472" y="136525"/>
            <a:ext cx="7521480" cy="1348259"/>
          </a:xfrm>
        </p:spPr>
        <p:txBody>
          <a:bodyPr/>
          <a:lstStyle/>
          <a:p>
            <a:r>
              <a:rPr lang="en-US" dirty="0"/>
              <a:t>HUMAN-MACHINE INTERACTION</a:t>
            </a:r>
          </a:p>
        </p:txBody>
      </p:sp>
      <p:sp>
        <p:nvSpPr>
          <p:cNvPr id="3" name="Θέση περιεχομένου 2">
            <a:extLst>
              <a:ext uri="{FF2B5EF4-FFF2-40B4-BE49-F238E27FC236}">
                <a16:creationId xmlns:a16="http://schemas.microsoft.com/office/drawing/2014/main" id="{C570F46F-D9B5-467B-8227-A39F4FB0D011}"/>
              </a:ext>
            </a:extLst>
          </p:cNvPr>
          <p:cNvSpPr>
            <a:spLocks noGrp="1"/>
          </p:cNvSpPr>
          <p:nvPr>
            <p:ph sz="quarter" idx="12"/>
          </p:nvPr>
        </p:nvSpPr>
        <p:spPr>
          <a:xfrm>
            <a:off x="1343472" y="1484784"/>
            <a:ext cx="10009188" cy="4753793"/>
          </a:xfrm>
        </p:spPr>
        <p:txBody>
          <a:bodyPr/>
          <a:lstStyle/>
          <a:p>
            <a:pPr algn="just"/>
            <a:r>
              <a:rPr lang="en-US" sz="2400" dirty="0"/>
              <a:t>The interaction between a human and a device can be performed with gesture recognition.</a:t>
            </a:r>
          </a:p>
          <a:p>
            <a:pPr algn="just"/>
            <a:r>
              <a:rPr lang="en-US" sz="2400" dirty="0"/>
              <a:t>The </a:t>
            </a:r>
            <a:r>
              <a:rPr lang="de-DE" sz="2400" b="1" dirty="0">
                <a:effectLst/>
                <a:ea typeface="TeXGyrePagella"/>
                <a:cs typeface="Arial" panose="020B0604020202020204" pitchFamily="34" charset="0"/>
              </a:rPr>
              <a:t>[ZEN2018] </a:t>
            </a:r>
            <a:r>
              <a:rPr lang="en-US" sz="2400" b="1" dirty="0">
                <a:effectLst/>
                <a:ea typeface="TeXGyrePagella"/>
                <a:cs typeface="Arial" panose="020B0604020202020204" pitchFamily="34" charset="0"/>
              </a:rPr>
              <a:t> </a:t>
            </a:r>
            <a:r>
              <a:rPr lang="en-US" sz="2400" dirty="0">
                <a:ea typeface="TeXGyrePagella"/>
                <a:cs typeface="Arial" panose="020B0604020202020204" pitchFamily="34" charset="0"/>
              </a:rPr>
              <a:t>presents</a:t>
            </a:r>
            <a:r>
              <a:rPr lang="en-US" sz="2400" b="1" dirty="0">
                <a:ea typeface="TeXGyrePagella"/>
                <a:cs typeface="Arial" panose="020B0604020202020204" pitchFamily="34" charset="0"/>
              </a:rPr>
              <a:t> </a:t>
            </a:r>
            <a:r>
              <a:rPr lang="en-US" sz="2400" dirty="0">
                <a:ea typeface="TeXGyrePagella"/>
                <a:cs typeface="Arial" panose="020B0604020202020204" pitchFamily="34" charset="0"/>
              </a:rPr>
              <a:t>a </a:t>
            </a:r>
            <a:r>
              <a:rPr lang="en-US" sz="2400" dirty="0">
                <a:effectLst/>
                <a:ea typeface="TeXGyrePagella"/>
                <a:cs typeface="Arial" panose="020B0604020202020204" pitchFamily="34" charset="0"/>
              </a:rPr>
              <a:t>driver–vehicle interaction and the sensor that is used for the getting the depth data is the Camboard Nano one of the types of Time-of-Flight (ToF) sensors.</a:t>
            </a:r>
          </a:p>
          <a:p>
            <a:pPr algn="just"/>
            <a:r>
              <a:rPr lang="en-US" sz="2400" dirty="0">
                <a:cs typeface="Arial" panose="020B0604020202020204" pitchFamily="34" charset="0"/>
              </a:rPr>
              <a:t>The control system is applied </a:t>
            </a:r>
            <a:r>
              <a:rPr lang="en-US" sz="2400" dirty="0">
                <a:effectLst/>
                <a:ea typeface="TeXGyrePagella"/>
                <a:cs typeface="Arial" panose="020B0604020202020204" pitchFamily="34" charset="0"/>
              </a:rPr>
              <a:t>on</a:t>
            </a:r>
            <a:r>
              <a:rPr lang="en-US" sz="2400" spc="-65" dirty="0">
                <a:effectLst/>
                <a:ea typeface="TeXGyrePagella"/>
                <a:cs typeface="Arial" panose="020B0604020202020204" pitchFamily="34" charset="0"/>
              </a:rPr>
              <a:t> </a:t>
            </a:r>
            <a:r>
              <a:rPr lang="en-US" sz="2400" dirty="0">
                <a:effectLst/>
                <a:ea typeface="TeXGyrePagella"/>
                <a:cs typeface="Arial" panose="020B0604020202020204" pitchFamily="34" charset="0"/>
              </a:rPr>
              <a:t>a</a:t>
            </a:r>
            <a:r>
              <a:rPr lang="en-US" sz="2400" spc="-65" dirty="0">
                <a:effectLst/>
                <a:ea typeface="TeXGyrePagella"/>
                <a:cs typeface="Arial" panose="020B0604020202020204" pitchFamily="34" charset="0"/>
              </a:rPr>
              <a:t> </a:t>
            </a:r>
            <a:r>
              <a:rPr lang="en-US" sz="2400" dirty="0">
                <a:effectLst/>
                <a:ea typeface="TeXGyrePagella"/>
                <a:cs typeface="Arial" panose="020B0604020202020204" pitchFamily="34" charset="0"/>
              </a:rPr>
              <a:t>mobile</a:t>
            </a:r>
            <a:r>
              <a:rPr lang="en-US" sz="2400" spc="-65" dirty="0">
                <a:effectLst/>
                <a:ea typeface="TeXGyrePagella"/>
                <a:cs typeface="Arial" panose="020B0604020202020204" pitchFamily="34" charset="0"/>
              </a:rPr>
              <a:t> </a:t>
            </a:r>
            <a:r>
              <a:rPr lang="en-US" sz="2400" dirty="0">
                <a:effectLst/>
                <a:ea typeface="TeXGyrePagella"/>
                <a:cs typeface="Arial" panose="020B0604020202020204" pitchFamily="34" charset="0"/>
              </a:rPr>
              <a:t>tablet</a:t>
            </a:r>
            <a:r>
              <a:rPr lang="en-US" sz="2400" spc="-65" dirty="0">
                <a:effectLst/>
                <a:ea typeface="TeXGyrePagella"/>
                <a:cs typeface="Arial" panose="020B0604020202020204" pitchFamily="34" charset="0"/>
              </a:rPr>
              <a:t> </a:t>
            </a:r>
            <a:r>
              <a:rPr lang="en-US" sz="2400" dirty="0">
                <a:effectLst/>
                <a:ea typeface="TeXGyrePagella"/>
                <a:cs typeface="Arial" panose="020B0604020202020204" pitchFamily="34" charset="0"/>
              </a:rPr>
              <a:t>computer</a:t>
            </a:r>
            <a:r>
              <a:rPr lang="en-US" sz="2400" spc="-60" dirty="0">
                <a:effectLst/>
                <a:ea typeface="TeXGyrePagella"/>
                <a:cs typeface="Arial" panose="020B0604020202020204" pitchFamily="34" charset="0"/>
              </a:rPr>
              <a:t> which is on the central console of the vehicle</a:t>
            </a:r>
            <a:r>
              <a:rPr lang="en-US" sz="2400" spc="-60" dirty="0">
                <a:ea typeface="TeXGyrePagella"/>
                <a:cs typeface="Arial" panose="020B0604020202020204" pitchFamily="34" charset="0"/>
              </a:rPr>
              <a:t>.</a:t>
            </a:r>
          </a:p>
          <a:p>
            <a:pPr algn="just"/>
            <a:r>
              <a:rPr lang="en-US" sz="2400" spc="-35" dirty="0">
                <a:effectLst/>
                <a:ea typeface="TeXGyrePagella"/>
                <a:cs typeface="Arial" panose="020B0604020202020204" pitchFamily="34" charset="0"/>
              </a:rPr>
              <a:t>ToF</a:t>
            </a:r>
            <a:r>
              <a:rPr lang="en-US" sz="2400" spc="-90" dirty="0">
                <a:effectLst/>
                <a:ea typeface="TeXGyrePagella"/>
                <a:cs typeface="Arial" panose="020B0604020202020204" pitchFamily="34" charset="0"/>
              </a:rPr>
              <a:t> </a:t>
            </a:r>
            <a:r>
              <a:rPr lang="en-US" sz="2400" dirty="0">
                <a:effectLst/>
                <a:ea typeface="TeXGyrePagella"/>
                <a:cs typeface="Arial" panose="020B0604020202020204" pitchFamily="34" charset="0"/>
              </a:rPr>
              <a:t>sensors</a:t>
            </a:r>
            <a:r>
              <a:rPr lang="en-US" sz="2400" spc="-90" dirty="0">
                <a:effectLst/>
                <a:ea typeface="TeXGyrePagella"/>
                <a:cs typeface="Arial" panose="020B0604020202020204" pitchFamily="34" charset="0"/>
              </a:rPr>
              <a:t> </a:t>
            </a:r>
            <a:r>
              <a:rPr lang="en-US" sz="2400" dirty="0">
                <a:effectLst/>
                <a:ea typeface="TeXGyrePagella"/>
                <a:cs typeface="Arial" panose="020B0604020202020204" pitchFamily="34" charset="0"/>
              </a:rPr>
              <a:t>are able to</a:t>
            </a:r>
            <a:r>
              <a:rPr lang="en-US" sz="2400" spc="-90" dirty="0">
                <a:effectLst/>
                <a:ea typeface="TeXGyrePagella"/>
                <a:cs typeface="Arial" panose="020B0604020202020204" pitchFamily="34" charset="0"/>
              </a:rPr>
              <a:t> </a:t>
            </a:r>
            <a:r>
              <a:rPr lang="en-US" sz="2400" dirty="0">
                <a:effectLst/>
                <a:ea typeface="TeXGyrePagella"/>
                <a:cs typeface="Arial" panose="020B0604020202020204" pitchFamily="34" charset="0"/>
              </a:rPr>
              <a:t>record</a:t>
            </a:r>
            <a:r>
              <a:rPr lang="en-US" sz="2400" spc="-90" dirty="0">
                <a:effectLst/>
                <a:ea typeface="TeXGyrePagella"/>
                <a:cs typeface="Arial" panose="020B0604020202020204" pitchFamily="34" charset="0"/>
              </a:rPr>
              <a:t> </a:t>
            </a:r>
            <a:r>
              <a:rPr lang="en-US" sz="2400" dirty="0">
                <a:effectLst/>
                <a:ea typeface="TeXGyrePagella"/>
                <a:cs typeface="Arial" panose="020B0604020202020204" pitchFamily="34" charset="0"/>
              </a:rPr>
              <a:t>hand</a:t>
            </a:r>
            <a:r>
              <a:rPr lang="en-US" sz="2400" spc="-90" dirty="0">
                <a:effectLst/>
                <a:ea typeface="TeXGyrePagella"/>
                <a:cs typeface="Arial" panose="020B0604020202020204" pitchFamily="34" charset="0"/>
              </a:rPr>
              <a:t> </a:t>
            </a:r>
            <a:r>
              <a:rPr lang="en-US" sz="2400" dirty="0">
                <a:effectLst/>
                <a:ea typeface="TeXGyrePagella"/>
                <a:cs typeface="Arial" panose="020B0604020202020204" pitchFamily="34" charset="0"/>
              </a:rPr>
              <a:t>gestures as</a:t>
            </a:r>
            <a:r>
              <a:rPr lang="en-US" sz="2400" spc="-35" dirty="0">
                <a:effectLst/>
                <a:ea typeface="TeXGyrePagella"/>
                <a:cs typeface="Arial" panose="020B0604020202020204" pitchFamily="34" charset="0"/>
              </a:rPr>
              <a:t> </a:t>
            </a:r>
            <a:r>
              <a:rPr lang="en-US" sz="2400" dirty="0">
                <a:effectLst/>
                <a:ea typeface="TeXGyrePagella"/>
                <a:cs typeface="Arial" panose="020B0604020202020204" pitchFamily="34" charset="0"/>
              </a:rPr>
              <a:t>depth</a:t>
            </a:r>
            <a:r>
              <a:rPr lang="en-US" sz="2400" spc="-30" dirty="0">
                <a:effectLst/>
                <a:ea typeface="TeXGyrePagella"/>
                <a:cs typeface="Arial" panose="020B0604020202020204" pitchFamily="34" charset="0"/>
              </a:rPr>
              <a:t> </a:t>
            </a:r>
            <a:r>
              <a:rPr lang="en-US" sz="2400" dirty="0">
                <a:effectLst/>
                <a:ea typeface="TeXGyrePagella"/>
                <a:cs typeface="Arial" panose="020B0604020202020204" pitchFamily="34" charset="0"/>
              </a:rPr>
              <a:t>data</a:t>
            </a:r>
            <a:r>
              <a:rPr lang="en-US" sz="2400" spc="-30" dirty="0">
                <a:effectLst/>
                <a:ea typeface="TeXGyrePagella"/>
                <a:cs typeface="Arial" panose="020B0604020202020204" pitchFamily="34" charset="0"/>
              </a:rPr>
              <a:t> </a:t>
            </a:r>
            <a:r>
              <a:rPr lang="en-US" sz="2400" dirty="0">
                <a:effectLst/>
                <a:ea typeface="TeXGyrePagella"/>
                <a:cs typeface="Arial" panose="020B0604020202020204" pitchFamily="34" charset="0"/>
              </a:rPr>
              <a:t>input</a:t>
            </a:r>
            <a:r>
              <a:rPr lang="en-US" sz="2400" spc="-30" dirty="0">
                <a:effectLst/>
                <a:ea typeface="TeXGyrePagella"/>
                <a:cs typeface="Arial" panose="020B0604020202020204" pitchFamily="34" charset="0"/>
              </a:rPr>
              <a:t> </a:t>
            </a:r>
            <a:r>
              <a:rPr lang="en-US" sz="2400" dirty="0">
                <a:effectLst/>
                <a:ea typeface="TeXGyrePagella"/>
                <a:cs typeface="Arial" panose="020B0604020202020204" pitchFamily="34" charset="0"/>
              </a:rPr>
              <a:t>in</a:t>
            </a:r>
            <a:r>
              <a:rPr lang="en-US" sz="2400" spc="-30" dirty="0">
                <a:effectLst/>
                <a:ea typeface="TeXGyrePagella"/>
                <a:cs typeface="Arial" panose="020B0604020202020204" pitchFamily="34" charset="0"/>
              </a:rPr>
              <a:t> </a:t>
            </a:r>
            <a:r>
              <a:rPr lang="en-US" sz="2400" dirty="0">
                <a:effectLst/>
                <a:ea typeface="TeXGyrePagella"/>
                <a:cs typeface="Arial" panose="020B0604020202020204" pitchFamily="34" charset="0"/>
              </a:rPr>
              <a:t>real</a:t>
            </a:r>
            <a:r>
              <a:rPr lang="en-US" sz="2400" spc="-30" dirty="0">
                <a:effectLst/>
                <a:ea typeface="TeXGyrePagella"/>
                <a:cs typeface="Arial" panose="020B0604020202020204" pitchFamily="34" charset="0"/>
              </a:rPr>
              <a:t> </a:t>
            </a:r>
            <a:r>
              <a:rPr lang="en-US" sz="2400" dirty="0">
                <a:effectLst/>
                <a:ea typeface="TeXGyrePagella"/>
                <a:cs typeface="Arial" panose="020B0604020202020204" pitchFamily="34" charset="0"/>
              </a:rPr>
              <a:t>time.</a:t>
            </a:r>
          </a:p>
          <a:p>
            <a:pPr algn="just"/>
            <a:r>
              <a:rPr lang="en-US" sz="2400" i="1" dirty="0">
                <a:effectLst/>
                <a:ea typeface="TeXGyrePagella"/>
                <a:cs typeface="Arial" panose="020B0604020202020204" pitchFamily="34" charset="0"/>
              </a:rPr>
              <a:t>Camboard nano </a:t>
            </a:r>
            <a:r>
              <a:rPr lang="en-US" sz="2400" dirty="0">
                <a:effectLst/>
                <a:ea typeface="TeXGyrePagella"/>
                <a:cs typeface="Arial" panose="020B0604020202020204" pitchFamily="34" charset="0"/>
              </a:rPr>
              <a:t>sensor provides depth images of resolution 165 </a:t>
            </a:r>
            <a:r>
              <a:rPr lang="en-US" sz="2400" i="1" dirty="0">
                <a:effectLst/>
                <a:ea typeface="TeXGyrePagella"/>
                <a:cs typeface="Arial" panose="020B0604020202020204" pitchFamily="34" charset="0"/>
              </a:rPr>
              <a:t>× </a:t>
            </a:r>
            <a:r>
              <a:rPr lang="en-US" sz="2400" dirty="0">
                <a:effectLst/>
                <a:ea typeface="TeXGyrePagella"/>
                <a:cs typeface="Arial" panose="020B0604020202020204" pitchFamily="34" charset="0"/>
              </a:rPr>
              <a:t>120 </a:t>
            </a:r>
            <a:r>
              <a:rPr lang="en-US" sz="2400" spc="20" dirty="0">
                <a:effectLst/>
                <a:ea typeface="TeXGyrePagella"/>
                <a:cs typeface="Arial" panose="020B0604020202020204" pitchFamily="34" charset="0"/>
              </a:rPr>
              <a:t>pixel</a:t>
            </a:r>
            <a:r>
              <a:rPr lang="en-US" sz="2400" i="1" spc="20" dirty="0">
                <a:effectLst/>
                <a:ea typeface="TeXGyrePagella"/>
                <a:cs typeface="Arial" panose="020B0604020202020204" pitchFamily="34" charset="0"/>
              </a:rPr>
              <a:t> </a:t>
            </a:r>
            <a:r>
              <a:rPr lang="en-US" sz="2400" dirty="0">
                <a:effectLst/>
                <a:ea typeface="TeXGyrePagella"/>
                <a:cs typeface="Arial" panose="020B0604020202020204" pitchFamily="34" charset="0"/>
              </a:rPr>
              <a:t>at a frame  rate of 90 fps.</a:t>
            </a:r>
            <a:endParaRPr lang="en-US" sz="2400" dirty="0">
              <a:cs typeface="Arial" panose="020B0604020202020204" pitchFamily="34" charset="0"/>
            </a:endParaRPr>
          </a:p>
        </p:txBody>
      </p:sp>
      <p:sp>
        <p:nvSpPr>
          <p:cNvPr id="4" name="Θέση αριθμού διαφάνειας 3">
            <a:extLst>
              <a:ext uri="{FF2B5EF4-FFF2-40B4-BE49-F238E27FC236}">
                <a16:creationId xmlns:a16="http://schemas.microsoft.com/office/drawing/2014/main" id="{06B42DB3-8763-4D21-B9BD-A89D93FC63DB}"/>
              </a:ext>
            </a:extLst>
          </p:cNvPr>
          <p:cNvSpPr>
            <a:spLocks noGrp="1"/>
          </p:cNvSpPr>
          <p:nvPr>
            <p:ph type="sldNum" sz="quarter" idx="13"/>
          </p:nvPr>
        </p:nvSpPr>
        <p:spPr/>
        <p:txBody>
          <a:bodyPr/>
          <a:lstStyle/>
          <a:p>
            <a:pPr>
              <a:defRPr/>
            </a:pPr>
            <a:fld id="{067A270A-E653-4AD2-9076-9115A24AE536}" type="slidenum">
              <a:rPr lang="el-GR" smtClean="0"/>
              <a:pPr>
                <a:defRPr/>
              </a:pPr>
              <a:t>26</a:t>
            </a:fld>
            <a:endParaRPr lang="el-GR"/>
          </a:p>
        </p:txBody>
      </p:sp>
    </p:spTree>
    <p:extLst>
      <p:ext uri="{BB962C8B-B14F-4D97-AF65-F5344CB8AC3E}">
        <p14:creationId xmlns:p14="http://schemas.microsoft.com/office/powerpoint/2010/main" val="2452971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91EFBFB-51CE-49AE-B8CA-AC733B611435}"/>
              </a:ext>
            </a:extLst>
          </p:cNvPr>
          <p:cNvSpPr>
            <a:spLocks noGrp="1"/>
          </p:cNvSpPr>
          <p:nvPr>
            <p:ph type="title"/>
          </p:nvPr>
        </p:nvSpPr>
        <p:spPr>
          <a:xfrm>
            <a:off x="1775520" y="5180376"/>
            <a:ext cx="8496944" cy="1030141"/>
          </a:xfrm>
        </p:spPr>
        <p:txBody>
          <a:bodyPr/>
          <a:lstStyle/>
          <a:p>
            <a:pPr algn="ctr"/>
            <a:r>
              <a:rPr lang="en-US" sz="2000" b="0" dirty="0">
                <a:solidFill>
                  <a:schemeClr val="tx1"/>
                </a:solidFill>
                <a:effectLst/>
                <a:ea typeface="TeXGyrePagella"/>
                <a:cs typeface="Arial" panose="020B0604020202020204" pitchFamily="34" charset="0"/>
              </a:rPr>
              <a:t>Performing a hand gesture in the detection range of time-of-flight </a:t>
            </a:r>
            <a:r>
              <a:rPr lang="en-US" sz="2000" b="0" spc="-20" dirty="0">
                <a:solidFill>
                  <a:schemeClr val="tx1"/>
                </a:solidFill>
                <a:effectLst/>
                <a:ea typeface="TeXGyrePagella"/>
                <a:cs typeface="Arial" panose="020B0604020202020204" pitchFamily="34" charset="0"/>
              </a:rPr>
              <a:t>(ToF) </a:t>
            </a:r>
            <a:r>
              <a:rPr lang="en-US" sz="2000" b="0" dirty="0">
                <a:solidFill>
                  <a:schemeClr val="tx1"/>
                </a:solidFill>
                <a:effectLst/>
                <a:ea typeface="TeXGyrePagella"/>
                <a:cs typeface="Arial" panose="020B0604020202020204" pitchFamily="34" charset="0"/>
              </a:rPr>
              <a:t>sensors</a:t>
            </a:r>
            <a:r>
              <a:rPr lang="en-US" sz="2000" b="0" spc="225" dirty="0">
                <a:solidFill>
                  <a:schemeClr val="tx1"/>
                </a:solidFill>
                <a:effectLst/>
                <a:ea typeface="TeXGyrePagella"/>
                <a:cs typeface="Arial" panose="020B0604020202020204" pitchFamily="34" charset="0"/>
              </a:rPr>
              <a:t> </a:t>
            </a:r>
            <a:r>
              <a:rPr lang="en-US" sz="2000" b="0" dirty="0">
                <a:solidFill>
                  <a:schemeClr val="tx1"/>
                </a:solidFill>
                <a:effectLst/>
                <a:ea typeface="TeXGyrePagella"/>
                <a:cs typeface="Arial" panose="020B0604020202020204" pitchFamily="34" charset="0"/>
              </a:rPr>
              <a:t>(red area)</a:t>
            </a:r>
            <a:br>
              <a:rPr lang="en-US" sz="2000" b="0" dirty="0">
                <a:solidFill>
                  <a:schemeClr val="tx1"/>
                </a:solidFill>
                <a:effectLst/>
                <a:ea typeface="TeXGyrePagella"/>
                <a:cs typeface="Arial" panose="020B0604020202020204" pitchFamily="34" charset="0"/>
              </a:rPr>
            </a:br>
            <a:r>
              <a:rPr lang="de-DE" sz="2000" b="1" dirty="0">
                <a:solidFill>
                  <a:schemeClr val="tx1"/>
                </a:solidFill>
                <a:effectLst/>
                <a:ea typeface="TeXGyrePagella"/>
                <a:cs typeface="Arial" panose="020B0604020202020204" pitchFamily="34" charset="0"/>
              </a:rPr>
              <a:t>[ZEN2018]</a:t>
            </a:r>
            <a:endParaRPr lang="en-US" sz="2000" dirty="0">
              <a:solidFill>
                <a:schemeClr val="tx1"/>
              </a:solidFill>
              <a:cs typeface="Arial" panose="020B0604020202020204" pitchFamily="34" charset="0"/>
            </a:endParaRPr>
          </a:p>
        </p:txBody>
      </p:sp>
      <p:pic>
        <p:nvPicPr>
          <p:cNvPr id="6" name="Θέση περιεχομένου 5">
            <a:extLst>
              <a:ext uri="{FF2B5EF4-FFF2-40B4-BE49-F238E27FC236}">
                <a16:creationId xmlns:a16="http://schemas.microsoft.com/office/drawing/2014/main" id="{7BF48CDE-6AC3-47F2-A2DA-3E6E33F5879E}"/>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954338" y="647482"/>
            <a:ext cx="6109113" cy="4509051"/>
          </a:xfrm>
        </p:spPr>
      </p:pic>
      <p:sp>
        <p:nvSpPr>
          <p:cNvPr id="4" name="Θέση αριθμού διαφάνειας 3">
            <a:extLst>
              <a:ext uri="{FF2B5EF4-FFF2-40B4-BE49-F238E27FC236}">
                <a16:creationId xmlns:a16="http://schemas.microsoft.com/office/drawing/2014/main" id="{4ED7236D-4C51-4360-A44B-5E79CD0D614A}"/>
              </a:ext>
            </a:extLst>
          </p:cNvPr>
          <p:cNvSpPr>
            <a:spLocks noGrp="1"/>
          </p:cNvSpPr>
          <p:nvPr>
            <p:ph type="sldNum" sz="quarter" idx="13"/>
          </p:nvPr>
        </p:nvSpPr>
        <p:spPr/>
        <p:txBody>
          <a:bodyPr/>
          <a:lstStyle/>
          <a:p>
            <a:pPr>
              <a:defRPr/>
            </a:pPr>
            <a:fld id="{067A270A-E653-4AD2-9076-9115A24AE536}" type="slidenum">
              <a:rPr lang="el-GR" smtClean="0"/>
              <a:pPr>
                <a:defRPr/>
              </a:pPr>
              <a:t>27</a:t>
            </a:fld>
            <a:endParaRPr lang="el-GR"/>
          </a:p>
        </p:txBody>
      </p:sp>
    </p:spTree>
    <p:extLst>
      <p:ext uri="{BB962C8B-B14F-4D97-AF65-F5344CB8AC3E}">
        <p14:creationId xmlns:p14="http://schemas.microsoft.com/office/powerpoint/2010/main" val="3352510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3FF1102-57DB-4D3B-8032-DE9DE42C402F}"/>
              </a:ext>
            </a:extLst>
          </p:cNvPr>
          <p:cNvSpPr>
            <a:spLocks noGrp="1"/>
          </p:cNvSpPr>
          <p:nvPr>
            <p:ph type="title"/>
          </p:nvPr>
        </p:nvSpPr>
        <p:spPr>
          <a:xfrm>
            <a:off x="1343472" y="404664"/>
            <a:ext cx="7521480" cy="792088"/>
          </a:xfrm>
        </p:spPr>
        <p:txBody>
          <a:bodyPr/>
          <a:lstStyle/>
          <a:p>
            <a:r>
              <a:rPr lang="en-US" dirty="0"/>
              <a:t>Preprocessing data</a:t>
            </a:r>
          </a:p>
        </p:txBody>
      </p:sp>
      <p:sp>
        <p:nvSpPr>
          <p:cNvPr id="3" name="Θέση περιεχομένου 2">
            <a:extLst>
              <a:ext uri="{FF2B5EF4-FFF2-40B4-BE49-F238E27FC236}">
                <a16:creationId xmlns:a16="http://schemas.microsoft.com/office/drawing/2014/main" id="{48255317-4A11-4C23-9CDE-34AAE6B41F60}"/>
              </a:ext>
            </a:extLst>
          </p:cNvPr>
          <p:cNvSpPr>
            <a:spLocks noGrp="1"/>
          </p:cNvSpPr>
          <p:nvPr>
            <p:ph sz="quarter" idx="12"/>
          </p:nvPr>
        </p:nvSpPr>
        <p:spPr>
          <a:xfrm>
            <a:off x="1343472" y="1340768"/>
            <a:ext cx="10009188" cy="4897809"/>
          </a:xfrm>
        </p:spPr>
        <p:txBody>
          <a:bodyPr/>
          <a:lstStyle/>
          <a:p>
            <a:pPr algn="just"/>
            <a:r>
              <a:rPr lang="en-US" sz="2400" dirty="0"/>
              <a:t>The data carries irrelevant information for the hand gesture classification.</a:t>
            </a:r>
          </a:p>
          <a:p>
            <a:pPr algn="just"/>
            <a:r>
              <a:rPr lang="en-US" sz="2400" dirty="0">
                <a:cs typeface="Arial" panose="020B0604020202020204" pitchFamily="34" charset="0"/>
              </a:rPr>
              <a:t>PCA (</a:t>
            </a:r>
            <a:r>
              <a:rPr lang="de-DE" sz="2400" dirty="0">
                <a:cs typeface="Arial" panose="020B0604020202020204" pitchFamily="34" charset="0"/>
              </a:rPr>
              <a:t>Principal Components Analysis</a:t>
            </a:r>
            <a:r>
              <a:rPr lang="en-US" sz="2400" dirty="0">
                <a:cs typeface="Arial" panose="020B0604020202020204" pitchFamily="34" charset="0"/>
              </a:rPr>
              <a:t>) </a:t>
            </a:r>
            <a:r>
              <a:rPr lang="en-US" sz="2400" dirty="0">
                <a:effectLst/>
                <a:ea typeface="TeXGyrePagella"/>
                <a:cs typeface="Arial" panose="020B0604020202020204" pitchFamily="34" charset="0"/>
              </a:rPr>
              <a:t>reduces the dimensions of high-dimensional data and it </a:t>
            </a:r>
            <a:r>
              <a:rPr lang="en-US" sz="2400" dirty="0">
                <a:cs typeface="Arial" panose="020B0604020202020204" pitchFamily="34" charset="0"/>
              </a:rPr>
              <a:t>is used for cropping the data to the part we want to focus on.</a:t>
            </a:r>
          </a:p>
          <a:p>
            <a:pPr algn="just"/>
            <a:r>
              <a:rPr lang="en-US" sz="2400" dirty="0"/>
              <a:t>The eigenvector equation for the covariance matrix of the depth images estimates the direction of largest variance.</a:t>
            </a:r>
          </a:p>
          <a:p>
            <a:pPr algn="just"/>
            <a:r>
              <a:rPr lang="en-US" sz="2400" dirty="0"/>
              <a:t>For an n three-dimensional coordinates input vector x, we compute the mean value m: </a:t>
            </a:r>
          </a:p>
          <a:p>
            <a:pPr algn="just"/>
            <a:r>
              <a:rPr lang="en-US" sz="2400" dirty="0">
                <a:cs typeface="Arial" panose="020B0604020202020204" pitchFamily="34" charset="0"/>
              </a:rPr>
              <a:t>The </a:t>
            </a:r>
            <a:r>
              <a:rPr lang="de-DE" sz="2400" dirty="0"/>
              <a:t>estimation of  the covariance matrix as scatter matrix C:</a:t>
            </a:r>
            <a:endParaRPr lang="en-US" sz="2400" dirty="0">
              <a:cs typeface="Arial" panose="020B0604020202020204" pitchFamily="34" charset="0"/>
            </a:endParaRPr>
          </a:p>
        </p:txBody>
      </p:sp>
      <p:sp>
        <p:nvSpPr>
          <p:cNvPr id="4" name="Θέση αριθμού διαφάνειας 3">
            <a:extLst>
              <a:ext uri="{FF2B5EF4-FFF2-40B4-BE49-F238E27FC236}">
                <a16:creationId xmlns:a16="http://schemas.microsoft.com/office/drawing/2014/main" id="{D10D1765-6BBB-47DA-940F-90D8A1B71611}"/>
              </a:ext>
            </a:extLst>
          </p:cNvPr>
          <p:cNvSpPr>
            <a:spLocks noGrp="1"/>
          </p:cNvSpPr>
          <p:nvPr>
            <p:ph type="sldNum" sz="quarter" idx="13"/>
          </p:nvPr>
        </p:nvSpPr>
        <p:spPr/>
        <p:txBody>
          <a:bodyPr/>
          <a:lstStyle/>
          <a:p>
            <a:pPr>
              <a:defRPr/>
            </a:pPr>
            <a:fld id="{067A270A-E653-4AD2-9076-9115A24AE536}" type="slidenum">
              <a:rPr lang="el-GR" smtClean="0"/>
              <a:pPr>
                <a:defRPr/>
              </a:pPr>
              <a:t>28</a:t>
            </a:fld>
            <a:endParaRPr lang="el-GR"/>
          </a:p>
        </p:txBody>
      </p:sp>
      <p:pic>
        <p:nvPicPr>
          <p:cNvPr id="6" name="Εικόνα 5" descr="\documentclass{article}&#10;\usepackage{amsmath,amsfonts,amssymb,xcolor}&#10;\pagestyle{empty}&#10;\begin{document}&#10;&#10;$m=\frac 1 n\sum_{i=1}^n x_i$&#10;&#10;&#10;\end{document}" title="IguanaTex Bitmap Display">
            <a:extLst>
              <a:ext uri="{FF2B5EF4-FFF2-40B4-BE49-F238E27FC236}">
                <a16:creationId xmlns:a16="http://schemas.microsoft.com/office/drawing/2014/main" id="{74A8238A-5DA4-414D-A33F-0DDE643C2881}"/>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457582" y="4581128"/>
            <a:ext cx="1965714" cy="367543"/>
          </a:xfrm>
          <a:prstGeom prst="rect">
            <a:avLst/>
          </a:prstGeom>
        </p:spPr>
      </p:pic>
      <p:pic>
        <p:nvPicPr>
          <p:cNvPr id="8" name="Εικόνα 7" descr="\documentclass{article}&#10;\usepackage{amsmath,amsfonts,amssymb,xcolor}&#10;\pagestyle{empty}&#10;\begin{document}&#10;&#10;$C=\sum_{i=1}^n (x_i-m)\dot(x_i-m)^T$&#10;&#10;\end{document}" title="IguanaTex Bitmap Display">
            <a:extLst>
              <a:ext uri="{FF2B5EF4-FFF2-40B4-BE49-F238E27FC236}">
                <a16:creationId xmlns:a16="http://schemas.microsoft.com/office/drawing/2014/main" id="{C894A7BC-1A3C-46BF-BA58-E9780CCDC3D3}"/>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791744" y="5517232"/>
            <a:ext cx="3823543" cy="393143"/>
          </a:xfrm>
          <a:prstGeom prst="rect">
            <a:avLst/>
          </a:prstGeom>
        </p:spPr>
      </p:pic>
    </p:spTree>
    <p:extLst>
      <p:ext uri="{BB962C8B-B14F-4D97-AF65-F5344CB8AC3E}">
        <p14:creationId xmlns:p14="http://schemas.microsoft.com/office/powerpoint/2010/main" val="995954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BFE1A5B-666C-4A8C-83C5-8EFA3E34C917}"/>
              </a:ext>
            </a:extLst>
          </p:cNvPr>
          <p:cNvSpPr>
            <a:spLocks noGrp="1"/>
          </p:cNvSpPr>
          <p:nvPr>
            <p:ph type="title"/>
          </p:nvPr>
        </p:nvSpPr>
        <p:spPr>
          <a:xfrm>
            <a:off x="1703511" y="5355685"/>
            <a:ext cx="8784976" cy="720080"/>
          </a:xfrm>
        </p:spPr>
        <p:txBody>
          <a:bodyPr/>
          <a:lstStyle/>
          <a:p>
            <a:pPr algn="ctr"/>
            <a:r>
              <a:rPr lang="en-US" sz="2000" b="0" dirty="0">
                <a:solidFill>
                  <a:schemeClr val="tx1"/>
                </a:solidFill>
              </a:rPr>
              <a:t>Preprocessing data with PCA</a:t>
            </a:r>
            <a:br>
              <a:rPr lang="en-US" sz="2000" b="0" dirty="0">
                <a:solidFill>
                  <a:schemeClr val="tx1"/>
                </a:solidFill>
              </a:rPr>
            </a:br>
            <a:r>
              <a:rPr lang="en-US" sz="1800" b="0" dirty="0">
                <a:solidFill>
                  <a:schemeClr val="tx1"/>
                </a:solidFill>
                <a:effectLst/>
                <a:ea typeface="TeXGyrePagella"/>
                <a:cs typeface="Arial" panose="020B0604020202020204" pitchFamily="34" charset="0"/>
              </a:rPr>
              <a:t>the</a:t>
            </a:r>
            <a:r>
              <a:rPr lang="en-US" sz="1800" b="0" spc="-15" dirty="0">
                <a:solidFill>
                  <a:schemeClr val="tx1"/>
                </a:solidFill>
                <a:effectLst/>
                <a:ea typeface="TeXGyrePagella"/>
                <a:cs typeface="Arial" panose="020B0604020202020204" pitchFamily="34" charset="0"/>
              </a:rPr>
              <a:t> </a:t>
            </a:r>
            <a:r>
              <a:rPr lang="en-US" sz="1800" b="0" dirty="0">
                <a:solidFill>
                  <a:schemeClr val="tx1"/>
                </a:solidFill>
                <a:effectLst/>
                <a:ea typeface="TeXGyrePagella"/>
                <a:cs typeface="Arial" panose="020B0604020202020204" pitchFamily="34" charset="0"/>
              </a:rPr>
              <a:t>green</a:t>
            </a:r>
            <a:r>
              <a:rPr lang="en-US" sz="1800" b="0" spc="-15" dirty="0">
                <a:solidFill>
                  <a:schemeClr val="tx1"/>
                </a:solidFill>
                <a:effectLst/>
                <a:ea typeface="TeXGyrePagella"/>
                <a:cs typeface="Arial" panose="020B0604020202020204" pitchFamily="34" charset="0"/>
              </a:rPr>
              <a:t> </a:t>
            </a:r>
            <a:r>
              <a:rPr lang="en-US" sz="1800" b="0" spc="-15" dirty="0">
                <a:solidFill>
                  <a:schemeClr val="tx1"/>
                </a:solidFill>
                <a:ea typeface="TeXGyrePagella"/>
                <a:cs typeface="Arial" panose="020B0604020202020204" pitchFamily="34" charset="0"/>
              </a:rPr>
              <a:t>area</a:t>
            </a:r>
            <a:r>
              <a:rPr lang="en-US" sz="1800" b="0" spc="-15" dirty="0">
                <a:solidFill>
                  <a:schemeClr val="tx1"/>
                </a:solidFill>
                <a:effectLst/>
                <a:ea typeface="TeXGyrePagella"/>
                <a:cs typeface="Arial" panose="020B0604020202020204" pitchFamily="34" charset="0"/>
              </a:rPr>
              <a:t> </a:t>
            </a:r>
            <a:r>
              <a:rPr lang="en-US" sz="1800" b="0" dirty="0">
                <a:solidFill>
                  <a:schemeClr val="tx1"/>
                </a:solidFill>
                <a:effectLst/>
                <a:ea typeface="TeXGyrePagella"/>
                <a:cs typeface="Arial" panose="020B0604020202020204" pitchFamily="34" charset="0"/>
              </a:rPr>
              <a:t>(left)</a:t>
            </a:r>
            <a:r>
              <a:rPr lang="en-US" sz="1800" b="0" spc="-15" dirty="0">
                <a:solidFill>
                  <a:schemeClr val="tx1"/>
                </a:solidFill>
                <a:effectLst/>
                <a:ea typeface="TeXGyrePagella"/>
                <a:cs typeface="Arial" panose="020B0604020202020204" pitchFamily="34" charset="0"/>
              </a:rPr>
              <a:t> </a:t>
            </a:r>
            <a:r>
              <a:rPr lang="en-US" sz="1800" b="0" dirty="0">
                <a:solidFill>
                  <a:schemeClr val="tx1"/>
                </a:solidFill>
                <a:effectLst/>
                <a:ea typeface="TeXGyrePagella"/>
                <a:cs typeface="Arial" panose="020B0604020202020204" pitchFamily="34" charset="0"/>
              </a:rPr>
              <a:t>remain</a:t>
            </a:r>
            <a:r>
              <a:rPr lang="en-US" sz="1800" b="0" spc="-15" dirty="0">
                <a:solidFill>
                  <a:schemeClr val="tx1"/>
                </a:solidFill>
                <a:effectLst/>
                <a:ea typeface="TeXGyrePagella"/>
                <a:cs typeface="Arial" panose="020B0604020202020204" pitchFamily="34" charset="0"/>
              </a:rPr>
              <a:t> </a:t>
            </a:r>
            <a:r>
              <a:rPr lang="en-US" sz="1800" b="0" dirty="0">
                <a:solidFill>
                  <a:schemeClr val="tx1"/>
                </a:solidFill>
                <a:effectLst/>
                <a:ea typeface="TeXGyrePagella"/>
                <a:cs typeface="Arial" panose="020B0604020202020204" pitchFamily="34" charset="0"/>
              </a:rPr>
              <a:t>to identify the correct hand posture class</a:t>
            </a:r>
            <a:r>
              <a:rPr lang="en-US" sz="1800" b="0" spc="-45" dirty="0">
                <a:solidFill>
                  <a:schemeClr val="tx1"/>
                </a:solidFill>
                <a:effectLst/>
                <a:ea typeface="TeXGyrePagella"/>
                <a:cs typeface="Arial" panose="020B0604020202020204" pitchFamily="34" charset="0"/>
              </a:rPr>
              <a:t> </a:t>
            </a:r>
            <a:r>
              <a:rPr lang="en-US" sz="1800" b="0" dirty="0">
                <a:solidFill>
                  <a:schemeClr val="tx1"/>
                </a:solidFill>
                <a:effectLst/>
                <a:ea typeface="TeXGyrePagella"/>
                <a:cs typeface="Arial" panose="020B0604020202020204" pitchFamily="34" charset="0"/>
              </a:rPr>
              <a:t>(right)</a:t>
            </a:r>
            <a:br>
              <a:rPr lang="en-US" sz="1800" b="0" dirty="0">
                <a:solidFill>
                  <a:schemeClr val="tx1"/>
                </a:solidFill>
                <a:effectLst/>
                <a:ea typeface="TeXGyrePagella"/>
                <a:cs typeface="Arial" panose="020B0604020202020204" pitchFamily="34" charset="0"/>
              </a:rPr>
            </a:br>
            <a:r>
              <a:rPr lang="de-DE" sz="1800" b="1" dirty="0">
                <a:solidFill>
                  <a:schemeClr val="tx1"/>
                </a:solidFill>
                <a:effectLst/>
                <a:ea typeface="TeXGyrePagella"/>
                <a:cs typeface="Arial" panose="020B0604020202020204" pitchFamily="34" charset="0"/>
              </a:rPr>
              <a:t>[ZEN2018]</a:t>
            </a:r>
            <a:br>
              <a:rPr lang="en-US" sz="1800" dirty="0">
                <a:solidFill>
                  <a:schemeClr val="tx1"/>
                </a:solidFill>
                <a:effectLst/>
                <a:ea typeface="TeXGyrePagella"/>
                <a:cs typeface="Arial" panose="020B0604020202020204" pitchFamily="34" charset="0"/>
              </a:rPr>
            </a:br>
            <a:endParaRPr lang="en-US" sz="2000" dirty="0">
              <a:solidFill>
                <a:schemeClr val="tx1"/>
              </a:solidFill>
              <a:cs typeface="Arial" panose="020B0604020202020204" pitchFamily="34" charset="0"/>
            </a:endParaRPr>
          </a:p>
        </p:txBody>
      </p:sp>
      <p:pic>
        <p:nvPicPr>
          <p:cNvPr id="6" name="Θέση περιεχομένου 5">
            <a:extLst>
              <a:ext uri="{FF2B5EF4-FFF2-40B4-BE49-F238E27FC236}">
                <a16:creationId xmlns:a16="http://schemas.microsoft.com/office/drawing/2014/main" id="{58301E59-0A91-47A9-8364-2ABD3E1BD64C}"/>
              </a:ext>
            </a:extLst>
          </p:cNvPr>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2696210" y="792000"/>
            <a:ext cx="6799579" cy="4249737"/>
          </a:xfrm>
        </p:spPr>
      </p:pic>
      <p:sp>
        <p:nvSpPr>
          <p:cNvPr id="4" name="Θέση αριθμού διαφάνειας 3">
            <a:extLst>
              <a:ext uri="{FF2B5EF4-FFF2-40B4-BE49-F238E27FC236}">
                <a16:creationId xmlns:a16="http://schemas.microsoft.com/office/drawing/2014/main" id="{8F7447D7-1DD0-4ACB-9996-8A7AFA42190B}"/>
              </a:ext>
            </a:extLst>
          </p:cNvPr>
          <p:cNvSpPr>
            <a:spLocks noGrp="1"/>
          </p:cNvSpPr>
          <p:nvPr>
            <p:ph type="sldNum" sz="quarter" idx="13"/>
          </p:nvPr>
        </p:nvSpPr>
        <p:spPr/>
        <p:txBody>
          <a:bodyPr/>
          <a:lstStyle/>
          <a:p>
            <a:pPr>
              <a:defRPr/>
            </a:pPr>
            <a:fld id="{067A270A-E653-4AD2-9076-9115A24AE536}" type="slidenum">
              <a:rPr lang="el-GR" smtClean="0"/>
              <a:pPr>
                <a:defRPr/>
              </a:pPr>
              <a:t>29</a:t>
            </a:fld>
            <a:endParaRPr lang="el-GR"/>
          </a:p>
        </p:txBody>
      </p:sp>
    </p:spTree>
    <p:extLst>
      <p:ext uri="{BB962C8B-B14F-4D97-AF65-F5344CB8AC3E}">
        <p14:creationId xmlns:p14="http://schemas.microsoft.com/office/powerpoint/2010/main" val="2021095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8D0097E-EE30-4BBB-8A1F-C2E41C15FBFD}"/>
              </a:ext>
            </a:extLst>
          </p:cNvPr>
          <p:cNvSpPr>
            <a:spLocks noGrp="1"/>
          </p:cNvSpPr>
          <p:nvPr>
            <p:ph type="title"/>
          </p:nvPr>
        </p:nvSpPr>
        <p:spPr>
          <a:xfrm>
            <a:off x="1343472" y="404664"/>
            <a:ext cx="7521480" cy="720080"/>
          </a:xfrm>
        </p:spPr>
        <p:txBody>
          <a:bodyPr/>
          <a:lstStyle/>
          <a:p>
            <a:r>
              <a:rPr lang="en-US" sz="3600" dirty="0">
                <a:latin typeface="Arial Rounded MT Bold" panose="020F0704030504030204" pitchFamily="34" charset="0"/>
              </a:rPr>
              <a:t>GESTURE RECOGNITION</a:t>
            </a:r>
            <a:endParaRPr lang="en-US" sz="3600" dirty="0"/>
          </a:p>
        </p:txBody>
      </p:sp>
      <p:sp>
        <p:nvSpPr>
          <p:cNvPr id="3" name="Θέση περιεχομένου 2">
            <a:extLst>
              <a:ext uri="{FF2B5EF4-FFF2-40B4-BE49-F238E27FC236}">
                <a16:creationId xmlns:a16="http://schemas.microsoft.com/office/drawing/2014/main" id="{677F05B0-6913-48F3-B1C9-0FE77EA4C83D}"/>
              </a:ext>
            </a:extLst>
          </p:cNvPr>
          <p:cNvSpPr>
            <a:spLocks noGrp="1"/>
          </p:cNvSpPr>
          <p:nvPr>
            <p:ph sz="quarter" idx="12"/>
          </p:nvPr>
        </p:nvSpPr>
        <p:spPr>
          <a:xfrm>
            <a:off x="1343472" y="1124744"/>
            <a:ext cx="10009188" cy="5113833"/>
          </a:xfrm>
        </p:spPr>
        <p:txBody>
          <a:bodyPr/>
          <a:lstStyle/>
          <a:p>
            <a:pPr algn="just"/>
            <a:r>
              <a:rPr lang="en-US" sz="2000" dirty="0">
                <a:hlinkClick r:id="rId2" action="ppaction://hlinksldjump">
                  <a:extLst>
                    <a:ext uri="{A12FA001-AC4F-418D-AE19-62706E023703}">
                      <ahyp:hlinkClr xmlns:ahyp="http://schemas.microsoft.com/office/drawing/2018/hyperlinkcolor" val="tx"/>
                    </a:ext>
                  </a:extLst>
                </a:hlinkClick>
              </a:rPr>
              <a:t>Introduction</a:t>
            </a:r>
            <a:endParaRPr lang="en-US" sz="2000" dirty="0"/>
          </a:p>
          <a:p>
            <a:pPr algn="just"/>
            <a:r>
              <a:rPr lang="en-US" sz="2000" dirty="0">
                <a:hlinkClick r:id="rId3" action="ppaction://hlinksldjump">
                  <a:extLst>
                    <a:ext uri="{A12FA001-AC4F-418D-AE19-62706E023703}">
                      <ahyp:hlinkClr xmlns:ahyp="http://schemas.microsoft.com/office/drawing/2018/hyperlinkcolor" val="tx"/>
                    </a:ext>
                  </a:extLst>
                </a:hlinkClick>
              </a:rPr>
              <a:t>Gesture types</a:t>
            </a:r>
            <a:endParaRPr lang="en-US" sz="2000" dirty="0"/>
          </a:p>
          <a:p>
            <a:pPr algn="just"/>
            <a:r>
              <a:rPr lang="en-US" sz="2000" dirty="0">
                <a:hlinkClick r:id="rId4" action="ppaction://hlinksldjump">
                  <a:extLst>
                    <a:ext uri="{A12FA001-AC4F-418D-AE19-62706E023703}">
                      <ahyp:hlinkClr xmlns:ahyp="http://schemas.microsoft.com/office/drawing/2018/hyperlinkcolor" val="tx"/>
                    </a:ext>
                  </a:extLst>
                </a:hlinkClick>
              </a:rPr>
              <a:t>Evolution of Gesture Recognition devices</a:t>
            </a:r>
            <a:endParaRPr lang="en-US" sz="2000" dirty="0"/>
          </a:p>
          <a:p>
            <a:pPr algn="just"/>
            <a:r>
              <a:rPr lang="en-US" sz="2000" dirty="0">
                <a:hlinkClick r:id="rId5" action="ppaction://hlinksldjump">
                  <a:extLst>
                    <a:ext uri="{A12FA001-AC4F-418D-AE19-62706E023703}">
                      <ahyp:hlinkClr xmlns:ahyp="http://schemas.microsoft.com/office/drawing/2018/hyperlinkcolor" val="tx"/>
                    </a:ext>
                  </a:extLst>
                </a:hlinkClick>
              </a:rPr>
              <a:t>Applications</a:t>
            </a:r>
            <a:endParaRPr lang="en-US" sz="2000" dirty="0"/>
          </a:p>
          <a:p>
            <a:pPr algn="just"/>
            <a:r>
              <a:rPr lang="en-US" sz="2000" dirty="0">
                <a:hlinkClick r:id="rId6" action="ppaction://hlinksldjump">
                  <a:extLst>
                    <a:ext uri="{A12FA001-AC4F-418D-AE19-62706E023703}">
                      <ahyp:hlinkClr xmlns:ahyp="http://schemas.microsoft.com/office/drawing/2018/hyperlinkcolor" val="tx"/>
                    </a:ext>
                  </a:extLst>
                </a:hlinkClick>
              </a:rPr>
              <a:t>Datasets</a:t>
            </a:r>
            <a:endParaRPr lang="en-US" sz="2000" dirty="0"/>
          </a:p>
          <a:p>
            <a:pPr algn="just"/>
            <a:r>
              <a:rPr lang="en-US" sz="2000" dirty="0">
                <a:hlinkClick r:id="rId7" action="ppaction://hlinksldjump">
                  <a:extLst>
                    <a:ext uri="{A12FA001-AC4F-418D-AE19-62706E023703}">
                      <ahyp:hlinkClr xmlns:ahyp="http://schemas.microsoft.com/office/drawing/2018/hyperlinkcolor" val="tx"/>
                    </a:ext>
                  </a:extLst>
                </a:hlinkClick>
              </a:rPr>
              <a:t>Algorithms of Gesture Recognition</a:t>
            </a:r>
            <a:endParaRPr lang="en-US" sz="2000" dirty="0"/>
          </a:p>
          <a:p>
            <a:pPr algn="just"/>
            <a:r>
              <a:rPr lang="en-US" sz="2000" dirty="0">
                <a:hlinkClick r:id="rId8" action="ppaction://hlinksldjump">
                  <a:extLst>
                    <a:ext uri="{A12FA001-AC4F-418D-AE19-62706E023703}">
                      <ahyp:hlinkClr xmlns:ahyp="http://schemas.microsoft.com/office/drawing/2018/hyperlinkcolor" val="tx"/>
                    </a:ext>
                  </a:extLst>
                </a:hlinkClick>
              </a:rPr>
              <a:t>Problems of Gesture Recognition</a:t>
            </a:r>
            <a:endParaRPr lang="en-US" sz="2000" dirty="0"/>
          </a:p>
          <a:p>
            <a:pPr algn="just"/>
            <a:r>
              <a:rPr lang="en-US" sz="2000" dirty="0">
                <a:hlinkClick r:id="rId9" action="ppaction://hlinksldjump">
                  <a:extLst>
                    <a:ext uri="{A12FA001-AC4F-418D-AE19-62706E023703}">
                      <ahyp:hlinkClr xmlns:ahyp="http://schemas.microsoft.com/office/drawing/2018/hyperlinkcolor" val="tx"/>
                    </a:ext>
                  </a:extLst>
                </a:hlinkClick>
              </a:rPr>
              <a:t>3D CNN-Convolutional Neural Networks</a:t>
            </a:r>
            <a:endParaRPr lang="en-US" sz="2000" dirty="0"/>
          </a:p>
          <a:p>
            <a:pPr algn="just"/>
            <a:r>
              <a:rPr lang="en-US" sz="2000" dirty="0">
                <a:hlinkClick r:id="rId10" action="ppaction://hlinksldjump">
                  <a:extLst>
                    <a:ext uri="{A12FA001-AC4F-418D-AE19-62706E023703}">
                      <ahyp:hlinkClr xmlns:ahyp="http://schemas.microsoft.com/office/drawing/2018/hyperlinkcolor" val="tx"/>
                    </a:ext>
                  </a:extLst>
                </a:hlinkClick>
              </a:rPr>
              <a:t>3D CNN+LSTM [ConvLSTM]</a:t>
            </a:r>
            <a:endParaRPr lang="en-US" sz="2000" dirty="0"/>
          </a:p>
          <a:p>
            <a:pPr algn="just"/>
            <a:r>
              <a:rPr lang="en-US" sz="2000" dirty="0">
                <a:hlinkClick r:id="rId11" action="ppaction://hlinksldjump">
                  <a:extLst>
                    <a:ext uri="{A12FA001-AC4F-418D-AE19-62706E023703}">
                      <ahyp:hlinkClr xmlns:ahyp="http://schemas.microsoft.com/office/drawing/2018/hyperlinkcolor" val="tx"/>
                    </a:ext>
                  </a:extLst>
                </a:hlinkClick>
              </a:rPr>
              <a:t>Deep learning methods for spatiotemporal systems</a:t>
            </a:r>
            <a:endParaRPr lang="en-US" sz="2000" dirty="0"/>
          </a:p>
          <a:p>
            <a:pPr algn="just"/>
            <a:r>
              <a:rPr lang="en-US" sz="2000" dirty="0">
                <a:hlinkClick r:id="rId12" action="ppaction://hlinksldjump">
                  <a:extLst>
                    <a:ext uri="{A12FA001-AC4F-418D-AE19-62706E023703}">
                      <ahyp:hlinkClr xmlns:ahyp="http://schemas.microsoft.com/office/drawing/2018/hyperlinkcolor" val="tx"/>
                    </a:ext>
                  </a:extLst>
                </a:hlinkClick>
              </a:rPr>
              <a:t>Comparison of architectures</a:t>
            </a:r>
            <a:endParaRPr lang="en-US" sz="2000" dirty="0"/>
          </a:p>
          <a:p>
            <a:pPr algn="just"/>
            <a:r>
              <a:rPr lang="en-US" sz="2000" dirty="0">
                <a:hlinkClick r:id="rId13" action="ppaction://hlinksldjump">
                  <a:extLst>
                    <a:ext uri="{A12FA001-AC4F-418D-AE19-62706E023703}">
                      <ahyp:hlinkClr xmlns:ahyp="http://schemas.microsoft.com/office/drawing/2018/hyperlinkcolor" val="tx"/>
                    </a:ext>
                  </a:extLst>
                </a:hlinkClick>
              </a:rPr>
              <a:t>Skeleton-Based Gesture Recognition</a:t>
            </a:r>
            <a:endParaRPr lang="en-US" sz="2000" dirty="0"/>
          </a:p>
          <a:p>
            <a:pPr algn="just"/>
            <a:r>
              <a:rPr lang="en-US" sz="2000" dirty="0">
                <a:hlinkClick r:id="rId14" action="ppaction://hlinksldjump">
                  <a:extLst>
                    <a:ext uri="{A12FA001-AC4F-418D-AE19-62706E023703}">
                      <ahyp:hlinkClr xmlns:ahyp="http://schemas.microsoft.com/office/drawing/2018/hyperlinkcolor" val="tx"/>
                    </a:ext>
                  </a:extLst>
                </a:hlinkClick>
              </a:rPr>
              <a:t>References</a:t>
            </a:r>
            <a:endParaRPr lang="en-US" sz="2000" dirty="0"/>
          </a:p>
          <a:p>
            <a:endParaRPr lang="en-US" sz="2400" dirty="0"/>
          </a:p>
        </p:txBody>
      </p:sp>
      <p:sp>
        <p:nvSpPr>
          <p:cNvPr id="4" name="Θέση αριθμού διαφάνειας 3">
            <a:extLst>
              <a:ext uri="{FF2B5EF4-FFF2-40B4-BE49-F238E27FC236}">
                <a16:creationId xmlns:a16="http://schemas.microsoft.com/office/drawing/2014/main" id="{76273872-5415-4DE3-BFD2-D7CE22E8B631}"/>
              </a:ext>
            </a:extLst>
          </p:cNvPr>
          <p:cNvSpPr>
            <a:spLocks noGrp="1"/>
          </p:cNvSpPr>
          <p:nvPr>
            <p:ph type="sldNum" sz="quarter" idx="13"/>
          </p:nvPr>
        </p:nvSpPr>
        <p:spPr/>
        <p:txBody>
          <a:bodyPr/>
          <a:lstStyle/>
          <a:p>
            <a:pPr>
              <a:defRPr/>
            </a:pPr>
            <a:fld id="{067A270A-E653-4AD2-9076-9115A24AE536}" type="slidenum">
              <a:rPr lang="el-GR" smtClean="0"/>
              <a:pPr>
                <a:defRPr/>
              </a:pPr>
              <a:t>3</a:t>
            </a:fld>
            <a:endParaRPr lang="el-GR"/>
          </a:p>
        </p:txBody>
      </p:sp>
    </p:spTree>
    <p:extLst>
      <p:ext uri="{BB962C8B-B14F-4D97-AF65-F5344CB8AC3E}">
        <p14:creationId xmlns:p14="http://schemas.microsoft.com/office/powerpoint/2010/main" val="822016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D3DB0BE-1BAE-44A0-9CC6-7D4DF23355E5}"/>
              </a:ext>
            </a:extLst>
          </p:cNvPr>
          <p:cNvSpPr>
            <a:spLocks noGrp="1"/>
          </p:cNvSpPr>
          <p:nvPr>
            <p:ph type="title"/>
          </p:nvPr>
        </p:nvSpPr>
        <p:spPr>
          <a:xfrm>
            <a:off x="1634234" y="5551661"/>
            <a:ext cx="8737458" cy="792088"/>
          </a:xfrm>
        </p:spPr>
        <p:txBody>
          <a:bodyPr/>
          <a:lstStyle/>
          <a:p>
            <a:pPr algn="ctr"/>
            <a:r>
              <a:rPr lang="en-US" sz="2000" b="0" dirty="0">
                <a:solidFill>
                  <a:schemeClr val="tx1"/>
                </a:solidFill>
              </a:rPr>
              <a:t>Performing the Lane Change Test while controlling the system with gestures</a:t>
            </a:r>
            <a:br>
              <a:rPr lang="en-US" sz="2000" b="0" dirty="0">
                <a:solidFill>
                  <a:schemeClr val="tx1"/>
                </a:solidFill>
              </a:rPr>
            </a:br>
            <a:r>
              <a:rPr lang="de-DE" sz="2000" b="1" dirty="0">
                <a:solidFill>
                  <a:schemeClr val="tx1"/>
                </a:solidFill>
                <a:effectLst/>
                <a:ea typeface="TeXGyrePagella"/>
                <a:cs typeface="Arial" panose="020B0604020202020204" pitchFamily="34" charset="0"/>
              </a:rPr>
              <a:t>[ZEN2018]</a:t>
            </a:r>
            <a:br>
              <a:rPr lang="en-US" sz="2000" dirty="0">
                <a:solidFill>
                  <a:schemeClr val="tx1"/>
                </a:solidFill>
                <a:effectLst/>
                <a:ea typeface="TeXGyrePagella"/>
                <a:cs typeface="Arial" panose="020B0604020202020204" pitchFamily="34" charset="0"/>
              </a:rPr>
            </a:br>
            <a:endParaRPr lang="en-US" sz="2000" b="0" dirty="0">
              <a:solidFill>
                <a:schemeClr val="tx1"/>
              </a:solidFill>
            </a:endParaRPr>
          </a:p>
        </p:txBody>
      </p:sp>
      <p:pic>
        <p:nvPicPr>
          <p:cNvPr id="6" name="Θέση περιεχομένου 5">
            <a:extLst>
              <a:ext uri="{FF2B5EF4-FFF2-40B4-BE49-F238E27FC236}">
                <a16:creationId xmlns:a16="http://schemas.microsoft.com/office/drawing/2014/main" id="{CB9DC833-147F-4C76-B85C-25E3701479BD}"/>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631504" y="1072403"/>
            <a:ext cx="8737459" cy="4249737"/>
          </a:xfrm>
        </p:spPr>
      </p:pic>
      <p:sp>
        <p:nvSpPr>
          <p:cNvPr id="4" name="Θέση αριθμού διαφάνειας 3">
            <a:extLst>
              <a:ext uri="{FF2B5EF4-FFF2-40B4-BE49-F238E27FC236}">
                <a16:creationId xmlns:a16="http://schemas.microsoft.com/office/drawing/2014/main" id="{D945A811-A628-445E-B758-9D8224DB263F}"/>
              </a:ext>
            </a:extLst>
          </p:cNvPr>
          <p:cNvSpPr>
            <a:spLocks noGrp="1"/>
          </p:cNvSpPr>
          <p:nvPr>
            <p:ph type="sldNum" sz="quarter" idx="13"/>
          </p:nvPr>
        </p:nvSpPr>
        <p:spPr/>
        <p:txBody>
          <a:bodyPr/>
          <a:lstStyle/>
          <a:p>
            <a:pPr>
              <a:defRPr/>
            </a:pPr>
            <a:fld id="{067A270A-E653-4AD2-9076-9115A24AE536}" type="slidenum">
              <a:rPr lang="el-GR" smtClean="0"/>
              <a:pPr>
                <a:defRPr/>
              </a:pPr>
              <a:t>30</a:t>
            </a:fld>
            <a:endParaRPr lang="el-GR"/>
          </a:p>
        </p:txBody>
      </p:sp>
    </p:spTree>
    <p:extLst>
      <p:ext uri="{BB962C8B-B14F-4D97-AF65-F5344CB8AC3E}">
        <p14:creationId xmlns:p14="http://schemas.microsoft.com/office/powerpoint/2010/main" val="1437833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B4B96A3-D33A-47F0-AFF2-FFF0A79BFEC4}"/>
              </a:ext>
            </a:extLst>
          </p:cNvPr>
          <p:cNvSpPr>
            <a:spLocks noGrp="1"/>
          </p:cNvSpPr>
          <p:nvPr>
            <p:ph type="title"/>
          </p:nvPr>
        </p:nvSpPr>
        <p:spPr>
          <a:xfrm>
            <a:off x="1343472" y="136526"/>
            <a:ext cx="7521480" cy="1475526"/>
          </a:xfrm>
        </p:spPr>
        <p:txBody>
          <a:bodyPr/>
          <a:lstStyle/>
          <a:p>
            <a:r>
              <a:rPr kumimoji="0" lang="en-US" sz="4800" b="1" i="0" u="none" strike="noStrike" kern="0" cap="none" spc="0" normalizeH="0" baseline="0" noProof="0" dirty="0">
                <a:ln>
                  <a:noFill/>
                </a:ln>
                <a:solidFill>
                  <a:srgbClr val="556DA9"/>
                </a:solidFill>
                <a:effectLst/>
                <a:uLnTx/>
                <a:uFillTx/>
                <a:latin typeface="Arial" pitchFamily="34" charset="0"/>
              </a:rPr>
              <a:t>HUMAN-</a:t>
            </a:r>
            <a:r>
              <a:rPr lang="en-US" dirty="0"/>
              <a:t>ROBOT</a:t>
            </a:r>
            <a:r>
              <a:rPr kumimoji="0" lang="en-US" sz="4800" b="1" i="0" u="none" strike="noStrike" kern="0" cap="none" spc="0" normalizeH="0" baseline="0" noProof="0" dirty="0">
                <a:ln>
                  <a:noFill/>
                </a:ln>
                <a:solidFill>
                  <a:srgbClr val="556DA9"/>
                </a:solidFill>
                <a:effectLst/>
                <a:uLnTx/>
                <a:uFillTx/>
                <a:latin typeface="Arial" pitchFamily="34" charset="0"/>
              </a:rPr>
              <a:t> INTERACTION</a:t>
            </a:r>
            <a:endParaRPr lang="en-US" dirty="0"/>
          </a:p>
        </p:txBody>
      </p:sp>
      <p:sp>
        <p:nvSpPr>
          <p:cNvPr id="3" name="Θέση περιεχομένου 2">
            <a:extLst>
              <a:ext uri="{FF2B5EF4-FFF2-40B4-BE49-F238E27FC236}">
                <a16:creationId xmlns:a16="http://schemas.microsoft.com/office/drawing/2014/main" id="{73A14742-DD45-45F7-AB8F-3E50B931F44F}"/>
              </a:ext>
            </a:extLst>
          </p:cNvPr>
          <p:cNvSpPr>
            <a:spLocks noGrp="1"/>
          </p:cNvSpPr>
          <p:nvPr>
            <p:ph sz="quarter" idx="12"/>
          </p:nvPr>
        </p:nvSpPr>
        <p:spPr>
          <a:xfrm>
            <a:off x="1343472" y="1612052"/>
            <a:ext cx="10009188" cy="4626525"/>
          </a:xfrm>
        </p:spPr>
        <p:txBody>
          <a:bodyPr/>
          <a:lstStyle/>
          <a:p>
            <a:pPr algn="just">
              <a:lnSpc>
                <a:spcPct val="200000"/>
              </a:lnSpc>
            </a:pPr>
            <a:r>
              <a:rPr lang="en-US" dirty="0"/>
              <a:t>Gesture controlled robots are used in various fields:</a:t>
            </a:r>
          </a:p>
          <a:p>
            <a:pPr lvl="1" algn="just">
              <a:lnSpc>
                <a:spcPct val="200000"/>
              </a:lnSpc>
            </a:pPr>
            <a:r>
              <a:rPr lang="en-US" sz="2400" dirty="0"/>
              <a:t>In industry(car factories…).</a:t>
            </a:r>
          </a:p>
          <a:p>
            <a:pPr lvl="1" algn="just">
              <a:lnSpc>
                <a:spcPct val="200000"/>
              </a:lnSpc>
              <a:buFont typeface="Wingdings" panose="05000000000000000000" pitchFamily="2" charset="2"/>
              <a:buChar char="§"/>
            </a:pPr>
            <a:r>
              <a:rPr lang="en-US" sz="2400" dirty="0"/>
              <a:t>In medicine( remote surgeries with robots…).</a:t>
            </a:r>
          </a:p>
          <a:p>
            <a:pPr lvl="1" algn="just">
              <a:lnSpc>
                <a:spcPct val="200000"/>
              </a:lnSpc>
              <a:buFont typeface="Wingdings" panose="05000000000000000000" pitchFamily="2" charset="2"/>
              <a:buChar char="§"/>
            </a:pPr>
            <a:r>
              <a:rPr lang="en-US" sz="2400" dirty="0"/>
              <a:t>In military( armed robotic vehicles…).</a:t>
            </a:r>
          </a:p>
          <a:p>
            <a:pPr lvl="1" algn="just">
              <a:lnSpc>
                <a:spcPct val="200000"/>
              </a:lnSpc>
              <a:buFont typeface="Wingdings" panose="05000000000000000000" pitchFamily="2" charset="2"/>
              <a:buChar char="§"/>
            </a:pPr>
            <a:r>
              <a:rPr lang="en-US" sz="2400" dirty="0"/>
              <a:t>In space(</a:t>
            </a:r>
            <a:r>
              <a:rPr lang="de-DE" sz="2400" b="0" i="0" dirty="0">
                <a:solidFill>
                  <a:srgbClr val="000000"/>
                </a:solidFill>
                <a:effectLst/>
                <a:latin typeface="Arial" panose="020B0604020202020204" pitchFamily="34" charset="0"/>
              </a:rPr>
              <a:t>articulated hands…).</a:t>
            </a:r>
          </a:p>
          <a:p>
            <a:pPr lvl="1">
              <a:buFont typeface="Wingdings" panose="05000000000000000000" pitchFamily="2" charset="2"/>
              <a:buChar char="§"/>
            </a:pPr>
            <a:endParaRPr lang="en-US" dirty="0"/>
          </a:p>
        </p:txBody>
      </p:sp>
      <p:sp>
        <p:nvSpPr>
          <p:cNvPr id="4" name="Θέση αριθμού διαφάνειας 3">
            <a:extLst>
              <a:ext uri="{FF2B5EF4-FFF2-40B4-BE49-F238E27FC236}">
                <a16:creationId xmlns:a16="http://schemas.microsoft.com/office/drawing/2014/main" id="{15BFA0D6-4ED2-4435-B85C-B7E8CD01C3CC}"/>
              </a:ext>
            </a:extLst>
          </p:cNvPr>
          <p:cNvSpPr>
            <a:spLocks noGrp="1"/>
          </p:cNvSpPr>
          <p:nvPr>
            <p:ph type="sldNum" sz="quarter" idx="13"/>
          </p:nvPr>
        </p:nvSpPr>
        <p:spPr/>
        <p:txBody>
          <a:bodyPr/>
          <a:lstStyle/>
          <a:p>
            <a:pPr>
              <a:defRPr/>
            </a:pPr>
            <a:fld id="{067A270A-E653-4AD2-9076-9115A24AE536}" type="slidenum">
              <a:rPr lang="el-GR" smtClean="0"/>
              <a:pPr>
                <a:defRPr/>
              </a:pPr>
              <a:t>31</a:t>
            </a:fld>
            <a:endParaRPr lang="el-GR"/>
          </a:p>
        </p:txBody>
      </p:sp>
    </p:spTree>
    <p:extLst>
      <p:ext uri="{BB962C8B-B14F-4D97-AF65-F5344CB8AC3E}">
        <p14:creationId xmlns:p14="http://schemas.microsoft.com/office/powerpoint/2010/main" val="1899147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534E25E-F67D-4361-A244-EE6524D7DDC4}"/>
              </a:ext>
            </a:extLst>
          </p:cNvPr>
          <p:cNvSpPr>
            <a:spLocks noGrp="1"/>
          </p:cNvSpPr>
          <p:nvPr>
            <p:ph type="title"/>
          </p:nvPr>
        </p:nvSpPr>
        <p:spPr>
          <a:xfrm>
            <a:off x="1343472" y="136525"/>
            <a:ext cx="7521480" cy="1207389"/>
          </a:xfrm>
        </p:spPr>
        <p:txBody>
          <a:bodyPr/>
          <a:lstStyle/>
          <a:p>
            <a:r>
              <a:rPr lang="en-US" dirty="0"/>
              <a:t>Robot programming using gestures </a:t>
            </a:r>
          </a:p>
        </p:txBody>
      </p:sp>
      <p:sp>
        <p:nvSpPr>
          <p:cNvPr id="3" name="Θέση περιεχομένου 2">
            <a:extLst>
              <a:ext uri="{FF2B5EF4-FFF2-40B4-BE49-F238E27FC236}">
                <a16:creationId xmlns:a16="http://schemas.microsoft.com/office/drawing/2014/main" id="{0772AF47-538B-4909-B386-78F750BFB41C}"/>
              </a:ext>
            </a:extLst>
          </p:cNvPr>
          <p:cNvSpPr>
            <a:spLocks noGrp="1"/>
          </p:cNvSpPr>
          <p:nvPr>
            <p:ph sz="quarter" idx="12"/>
          </p:nvPr>
        </p:nvSpPr>
        <p:spPr>
          <a:xfrm>
            <a:off x="1343472" y="1538184"/>
            <a:ext cx="10009188" cy="4700394"/>
          </a:xfrm>
        </p:spPr>
        <p:txBody>
          <a:bodyPr/>
          <a:lstStyle/>
          <a:p>
            <a:pPr algn="just"/>
            <a:r>
              <a:rPr lang="en-US" sz="2400" dirty="0">
                <a:cs typeface="Arial" panose="020B0604020202020204" pitchFamily="34" charset="0"/>
              </a:rPr>
              <a:t>The </a:t>
            </a:r>
            <a:r>
              <a:rPr lang="en-US" sz="2400" b="1" dirty="0">
                <a:cs typeface="Arial" panose="020B0604020202020204" pitchFamily="34" charset="0"/>
              </a:rPr>
              <a:t>[TSA2016] </a:t>
            </a:r>
            <a:r>
              <a:rPr lang="en-US" sz="2400" dirty="0">
                <a:cs typeface="Arial" panose="020B0604020202020204" pitchFamily="34" charset="0"/>
              </a:rPr>
              <a:t>proposed a </a:t>
            </a:r>
            <a:r>
              <a:rPr lang="en-US" sz="2400" dirty="0">
                <a:effectLst/>
                <a:ea typeface="Times New Roman" panose="02020603050405020304" pitchFamily="18" charset="0"/>
                <a:cs typeface="Arial" panose="020B0604020202020204" pitchFamily="34" charset="0"/>
              </a:rPr>
              <a:t>high level robot programming method based on body and hand gestures.</a:t>
            </a:r>
          </a:p>
          <a:p>
            <a:pPr algn="just"/>
            <a:r>
              <a:rPr lang="en-US" sz="2400" dirty="0">
                <a:effectLst/>
                <a:ea typeface="Times New Roman" panose="02020603050405020304" pitchFamily="18" charset="0"/>
                <a:cs typeface="Arial" panose="020B0604020202020204" pitchFamily="34" charset="0"/>
              </a:rPr>
              <a:t>The data formed from</a:t>
            </a:r>
            <a:r>
              <a:rPr lang="en-US" sz="2400" spc="-70"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two</a:t>
            </a:r>
            <a:r>
              <a:rPr lang="en-US" sz="2400" spc="-65"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devices.</a:t>
            </a:r>
            <a:r>
              <a:rPr lang="en-US" sz="2400" spc="-50"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The</a:t>
            </a:r>
            <a:r>
              <a:rPr lang="en-US" sz="2400" spc="-35"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first</a:t>
            </a:r>
            <a:r>
              <a:rPr lang="en-US" sz="2400" spc="-50"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device</a:t>
            </a:r>
            <a:r>
              <a:rPr lang="en-US" sz="2400" spc="-45"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is</a:t>
            </a:r>
            <a:r>
              <a:rPr lang="en-US" sz="2400" spc="-50"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an</a:t>
            </a:r>
            <a:r>
              <a:rPr lang="en-US" sz="2400" spc="-50"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RGB-d</a:t>
            </a:r>
            <a:r>
              <a:rPr lang="en-US" sz="2400" spc="-50"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for the body gestures, and the second is leap motion for the hand gestures.</a:t>
            </a:r>
          </a:p>
          <a:p>
            <a:pPr algn="just"/>
            <a:r>
              <a:rPr lang="en-US" sz="2400" dirty="0">
                <a:effectLst/>
                <a:ea typeface="Times New Roman" panose="02020603050405020304" pitchFamily="18" charset="0"/>
                <a:cs typeface="Arial" panose="020B0604020202020204" pitchFamily="34" charset="0"/>
              </a:rPr>
              <a:t>The body gestures control the motion of a robot arm in</a:t>
            </a:r>
            <a:r>
              <a:rPr lang="en-US" sz="2400" spc="-30"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6</a:t>
            </a:r>
            <a:r>
              <a:rPr lang="en-US" sz="2400" spc="-35" dirty="0">
                <a:effectLst/>
                <a:ea typeface="Times New Roman" panose="02020603050405020304" pitchFamily="18" charset="0"/>
                <a:cs typeface="Arial" panose="020B0604020202020204" pitchFamily="34" charset="0"/>
              </a:rPr>
              <a:t> different </a:t>
            </a:r>
            <a:r>
              <a:rPr lang="en-US" sz="2400" dirty="0">
                <a:effectLst/>
                <a:ea typeface="Times New Roman" panose="02020603050405020304" pitchFamily="18" charset="0"/>
                <a:cs typeface="Arial" panose="020B0604020202020204" pitchFamily="34" charset="0"/>
              </a:rPr>
              <a:t>directions +/-x, +/-y and +/-z.</a:t>
            </a:r>
          </a:p>
          <a:p>
            <a:pPr algn="just"/>
            <a:r>
              <a:rPr lang="en-US" sz="2400" dirty="0">
                <a:effectLst/>
                <a:ea typeface="Times New Roman" panose="02020603050405020304" pitchFamily="18" charset="0"/>
                <a:cs typeface="Arial" panose="020B0604020202020204" pitchFamily="34" charset="0"/>
              </a:rPr>
              <a:t>The hand gestures are dynamic motions which involve movements of the fingers and they create the same motions as the body gestures.</a:t>
            </a:r>
          </a:p>
          <a:p>
            <a:pPr algn="just"/>
            <a:r>
              <a:rPr lang="en-US" sz="2400" dirty="0">
                <a:effectLst/>
                <a:ea typeface="Times New Roman" panose="02020603050405020304" pitchFamily="18" charset="0"/>
                <a:cs typeface="Arial" panose="020B0604020202020204" pitchFamily="34" charset="0"/>
              </a:rPr>
              <a:t>This method is applied for online interaction with an industrial robot, and it can perform in multi-arm robotic</a:t>
            </a:r>
            <a:r>
              <a:rPr lang="en-US" sz="2400" spc="-145"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systems, enabling the coordinated motions</a:t>
            </a:r>
            <a:r>
              <a:rPr lang="en-US" sz="2400" spc="-15"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execution.</a:t>
            </a:r>
          </a:p>
          <a:p>
            <a:pPr marL="168275" marR="291465" indent="0" algn="just">
              <a:lnSpc>
                <a:spcPct val="103000"/>
              </a:lnSpc>
              <a:spcBef>
                <a:spcPts val="25"/>
              </a:spcBef>
              <a:spcAft>
                <a:spcPts val="0"/>
              </a:spcAft>
              <a:buNone/>
            </a:pPr>
            <a:endParaRPr lang="en-US" sz="2400" b="1" dirty="0">
              <a:cs typeface="Arial" panose="020B0604020202020204" pitchFamily="34" charset="0"/>
            </a:endParaRPr>
          </a:p>
          <a:p>
            <a:pPr marL="168275" marR="291465" indent="128270" algn="just">
              <a:lnSpc>
                <a:spcPct val="103000"/>
              </a:lnSpc>
              <a:spcBef>
                <a:spcPts val="25"/>
              </a:spcBef>
              <a:spcAft>
                <a:spcPts val="0"/>
              </a:spcAft>
            </a:pPr>
            <a:endParaRPr lang="el-GR" sz="2400" dirty="0">
              <a:effectLst/>
              <a:ea typeface="Times New Roman" panose="02020603050405020304" pitchFamily="18" charset="0"/>
              <a:cs typeface="Arial" panose="020B0604020202020204" pitchFamily="34" charset="0"/>
            </a:endParaRPr>
          </a:p>
        </p:txBody>
      </p:sp>
      <p:sp>
        <p:nvSpPr>
          <p:cNvPr id="4" name="Θέση αριθμού διαφάνειας 3">
            <a:extLst>
              <a:ext uri="{FF2B5EF4-FFF2-40B4-BE49-F238E27FC236}">
                <a16:creationId xmlns:a16="http://schemas.microsoft.com/office/drawing/2014/main" id="{838C43DF-47A3-49BE-8ECF-222B45449B4B}"/>
              </a:ext>
            </a:extLst>
          </p:cNvPr>
          <p:cNvSpPr>
            <a:spLocks noGrp="1"/>
          </p:cNvSpPr>
          <p:nvPr>
            <p:ph type="sldNum" sz="quarter" idx="13"/>
          </p:nvPr>
        </p:nvSpPr>
        <p:spPr/>
        <p:txBody>
          <a:bodyPr/>
          <a:lstStyle/>
          <a:p>
            <a:pPr>
              <a:defRPr/>
            </a:pPr>
            <a:fld id="{067A270A-E653-4AD2-9076-9115A24AE536}" type="slidenum">
              <a:rPr lang="el-GR" smtClean="0"/>
              <a:pPr>
                <a:defRPr/>
              </a:pPr>
              <a:t>32</a:t>
            </a:fld>
            <a:endParaRPr lang="el-GR"/>
          </a:p>
        </p:txBody>
      </p:sp>
    </p:spTree>
    <p:extLst>
      <p:ext uri="{BB962C8B-B14F-4D97-AF65-F5344CB8AC3E}">
        <p14:creationId xmlns:p14="http://schemas.microsoft.com/office/powerpoint/2010/main" val="1196971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EE25F96-E10F-43E2-A018-5917998D9B0A}"/>
              </a:ext>
            </a:extLst>
          </p:cNvPr>
          <p:cNvSpPr>
            <a:spLocks noGrp="1"/>
          </p:cNvSpPr>
          <p:nvPr>
            <p:ph type="title"/>
          </p:nvPr>
        </p:nvSpPr>
        <p:spPr>
          <a:xfrm>
            <a:off x="2207568" y="5108755"/>
            <a:ext cx="8136904" cy="864096"/>
          </a:xfrm>
        </p:spPr>
        <p:txBody>
          <a:bodyPr/>
          <a:lstStyle/>
          <a:p>
            <a:pPr algn="ctr"/>
            <a:r>
              <a:rPr lang="en-US" sz="2000" b="0" dirty="0">
                <a:solidFill>
                  <a:schemeClr val="tx1"/>
                </a:solidFill>
              </a:rPr>
              <a:t>Performing body gestures as commands for robot </a:t>
            </a:r>
            <a:br>
              <a:rPr lang="en-US" sz="2000" b="0" dirty="0">
                <a:solidFill>
                  <a:schemeClr val="tx1"/>
                </a:solidFill>
              </a:rPr>
            </a:br>
            <a:r>
              <a:rPr lang="en-US" sz="2000" dirty="0">
                <a:solidFill>
                  <a:schemeClr val="tx1"/>
                </a:solidFill>
              </a:rPr>
              <a:t>[TSA2016]</a:t>
            </a:r>
          </a:p>
        </p:txBody>
      </p:sp>
      <p:pic>
        <p:nvPicPr>
          <p:cNvPr id="6" name="Θέση περιεχομένου 5">
            <a:extLst>
              <a:ext uri="{FF2B5EF4-FFF2-40B4-BE49-F238E27FC236}">
                <a16:creationId xmlns:a16="http://schemas.microsoft.com/office/drawing/2014/main" id="{23F0734A-8595-4A66-AB31-4AA21B60C9F8}"/>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639616" y="859018"/>
            <a:ext cx="7200800" cy="4249737"/>
          </a:xfrm>
        </p:spPr>
      </p:pic>
      <p:sp>
        <p:nvSpPr>
          <p:cNvPr id="4" name="Θέση αριθμού διαφάνειας 3">
            <a:extLst>
              <a:ext uri="{FF2B5EF4-FFF2-40B4-BE49-F238E27FC236}">
                <a16:creationId xmlns:a16="http://schemas.microsoft.com/office/drawing/2014/main" id="{FAC28BD6-66F7-45B9-A5C6-0F0F7121A918}"/>
              </a:ext>
            </a:extLst>
          </p:cNvPr>
          <p:cNvSpPr>
            <a:spLocks noGrp="1"/>
          </p:cNvSpPr>
          <p:nvPr>
            <p:ph type="sldNum" sz="quarter" idx="13"/>
          </p:nvPr>
        </p:nvSpPr>
        <p:spPr/>
        <p:txBody>
          <a:bodyPr/>
          <a:lstStyle/>
          <a:p>
            <a:pPr>
              <a:defRPr/>
            </a:pPr>
            <a:fld id="{067A270A-E653-4AD2-9076-9115A24AE536}" type="slidenum">
              <a:rPr lang="el-GR" smtClean="0"/>
              <a:pPr>
                <a:defRPr/>
              </a:pPr>
              <a:t>33</a:t>
            </a:fld>
            <a:endParaRPr lang="el-GR"/>
          </a:p>
        </p:txBody>
      </p:sp>
    </p:spTree>
    <p:extLst>
      <p:ext uri="{BB962C8B-B14F-4D97-AF65-F5344CB8AC3E}">
        <p14:creationId xmlns:p14="http://schemas.microsoft.com/office/powerpoint/2010/main" val="3455101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23DBC8C-F6D6-422D-8A74-77014966DD41}"/>
              </a:ext>
            </a:extLst>
          </p:cNvPr>
          <p:cNvSpPr>
            <a:spLocks noGrp="1"/>
          </p:cNvSpPr>
          <p:nvPr>
            <p:ph type="title"/>
          </p:nvPr>
        </p:nvSpPr>
        <p:spPr>
          <a:xfrm>
            <a:off x="1343472" y="260648"/>
            <a:ext cx="7521480" cy="1296144"/>
          </a:xfrm>
        </p:spPr>
        <p:txBody>
          <a:bodyPr/>
          <a:lstStyle/>
          <a:p>
            <a:r>
              <a:rPr lang="en-US" dirty="0"/>
              <a:t>The structure of the system</a:t>
            </a:r>
          </a:p>
        </p:txBody>
      </p:sp>
      <p:sp>
        <p:nvSpPr>
          <p:cNvPr id="3" name="Θέση περιεχομένου 2">
            <a:extLst>
              <a:ext uri="{FF2B5EF4-FFF2-40B4-BE49-F238E27FC236}">
                <a16:creationId xmlns:a16="http://schemas.microsoft.com/office/drawing/2014/main" id="{7DBE3DB9-280D-4422-BFDE-7D67D894BA96}"/>
              </a:ext>
            </a:extLst>
          </p:cNvPr>
          <p:cNvSpPr>
            <a:spLocks noGrp="1"/>
          </p:cNvSpPr>
          <p:nvPr>
            <p:ph sz="quarter" idx="12"/>
          </p:nvPr>
        </p:nvSpPr>
        <p:spPr>
          <a:xfrm>
            <a:off x="1343472" y="1700808"/>
            <a:ext cx="10009188" cy="4537769"/>
          </a:xfrm>
        </p:spPr>
        <p:txBody>
          <a:bodyPr/>
          <a:lstStyle/>
          <a:p>
            <a:pPr algn="just"/>
            <a:r>
              <a:rPr lang="en-US" sz="2400" dirty="0">
                <a:cs typeface="Arial" panose="020B0604020202020204" pitchFamily="34" charset="0"/>
              </a:rPr>
              <a:t>The two sensors (Kinect and leap motion) are connected to computer.</a:t>
            </a:r>
          </a:p>
          <a:p>
            <a:pPr algn="just"/>
            <a:r>
              <a:rPr lang="en-US" sz="2400" dirty="0">
                <a:cs typeface="Arial" panose="020B0604020202020204" pitchFamily="34" charset="0"/>
              </a:rPr>
              <a:t>The computer and the robot create a network through an ethernet cable.</a:t>
            </a:r>
          </a:p>
          <a:p>
            <a:pPr algn="just"/>
            <a:r>
              <a:rPr lang="en-US" sz="2400" dirty="0">
                <a:effectLst/>
                <a:ea typeface="Times New Roman" panose="02020603050405020304" pitchFamily="18" charset="0"/>
                <a:cs typeface="Arial" panose="020B0604020202020204" pitchFamily="34" charset="0"/>
              </a:rPr>
              <a:t>A vocabulary includes body and hand</a:t>
            </a:r>
            <a:r>
              <a:rPr lang="en-US" sz="2400" spc="-55" dirty="0">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gestures as high level commands for the robot. </a:t>
            </a:r>
            <a:endParaRPr lang="en-US" sz="2400" dirty="0">
              <a:cs typeface="Arial" panose="020B0604020202020204" pitchFamily="34" charset="0"/>
            </a:endParaRPr>
          </a:p>
          <a:p>
            <a:pPr algn="just"/>
            <a:r>
              <a:rPr lang="en-US" sz="2400" dirty="0">
                <a:cs typeface="Arial" panose="020B0604020202020204" pitchFamily="34" charset="0"/>
              </a:rPr>
              <a:t>The body gestures are interpreted by the Kinect and the model recognizes</a:t>
            </a:r>
            <a:r>
              <a:rPr lang="en-US" sz="2400" dirty="0">
                <a:solidFill>
                  <a:srgbClr val="231F20"/>
                </a:solidFill>
                <a:effectLst/>
                <a:ea typeface="Times New Roman" panose="02020603050405020304" pitchFamily="18" charset="0"/>
                <a:cs typeface="Arial" panose="020B0604020202020204" pitchFamily="34" charset="0"/>
              </a:rPr>
              <a:t> </a:t>
            </a:r>
            <a:r>
              <a:rPr lang="en-US" sz="2400" dirty="0">
                <a:effectLst/>
                <a:ea typeface="Times New Roman" panose="02020603050405020304" pitchFamily="18" charset="0"/>
                <a:cs typeface="Arial" panose="020B0604020202020204" pitchFamily="34" charset="0"/>
              </a:rPr>
              <a:t>18 human skeleton nodes.</a:t>
            </a:r>
          </a:p>
          <a:p>
            <a:pPr algn="just"/>
            <a:r>
              <a:rPr lang="en-US" sz="2400" dirty="0">
                <a:effectLst/>
                <a:ea typeface="Times New Roman" panose="02020603050405020304" pitchFamily="18" charset="0"/>
                <a:cs typeface="Arial" panose="020B0604020202020204" pitchFamily="34" charset="0"/>
              </a:rPr>
              <a:t>Analysis of the nodes end</a:t>
            </a:r>
            <a:r>
              <a:rPr lang="en-US" sz="2400" dirty="0">
                <a:ea typeface="Times New Roman" panose="02020603050405020304" pitchFamily="18" charset="0"/>
                <a:cs typeface="Arial" panose="020B0604020202020204" pitchFamily="34" charset="0"/>
              </a:rPr>
              <a:t>s up</a:t>
            </a:r>
            <a:r>
              <a:rPr lang="en-US" sz="2400" dirty="0">
                <a:effectLst/>
                <a:ea typeface="Times New Roman" panose="02020603050405020304" pitchFamily="18" charset="0"/>
                <a:cs typeface="Arial" panose="020B0604020202020204" pitchFamily="34" charset="0"/>
              </a:rPr>
              <a:t> to the classification which is based to the vocabulary.</a:t>
            </a:r>
          </a:p>
          <a:p>
            <a:pPr algn="just"/>
            <a:r>
              <a:rPr lang="en-US" sz="2400" dirty="0">
                <a:effectLst/>
                <a:ea typeface="Times New Roman" panose="02020603050405020304" pitchFamily="18" charset="0"/>
                <a:cs typeface="Arial" panose="020B0604020202020204" pitchFamily="34" charset="0"/>
              </a:rPr>
              <a:t>The data from the leap motion sensor is used for the recognition of the hand gestures in the same way.</a:t>
            </a:r>
            <a:endParaRPr lang="en-US" sz="2400" dirty="0">
              <a:cs typeface="Arial" panose="020B0604020202020204" pitchFamily="34" charset="0"/>
            </a:endParaRPr>
          </a:p>
        </p:txBody>
      </p:sp>
      <p:sp>
        <p:nvSpPr>
          <p:cNvPr id="4" name="Θέση αριθμού διαφάνειας 3">
            <a:extLst>
              <a:ext uri="{FF2B5EF4-FFF2-40B4-BE49-F238E27FC236}">
                <a16:creationId xmlns:a16="http://schemas.microsoft.com/office/drawing/2014/main" id="{ABEF510F-0E27-4646-B984-A2EE6B34FE2E}"/>
              </a:ext>
            </a:extLst>
          </p:cNvPr>
          <p:cNvSpPr>
            <a:spLocks noGrp="1"/>
          </p:cNvSpPr>
          <p:nvPr>
            <p:ph type="sldNum" sz="quarter" idx="13"/>
          </p:nvPr>
        </p:nvSpPr>
        <p:spPr/>
        <p:txBody>
          <a:bodyPr/>
          <a:lstStyle/>
          <a:p>
            <a:pPr>
              <a:defRPr/>
            </a:pPr>
            <a:fld id="{067A270A-E653-4AD2-9076-9115A24AE536}" type="slidenum">
              <a:rPr lang="el-GR" smtClean="0"/>
              <a:pPr>
                <a:defRPr/>
              </a:pPr>
              <a:t>34</a:t>
            </a:fld>
            <a:endParaRPr lang="el-GR"/>
          </a:p>
        </p:txBody>
      </p:sp>
    </p:spTree>
    <p:extLst>
      <p:ext uri="{BB962C8B-B14F-4D97-AF65-F5344CB8AC3E}">
        <p14:creationId xmlns:p14="http://schemas.microsoft.com/office/powerpoint/2010/main" val="3369780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F720C62-37C1-42F8-9DA0-DF45DDA80C8A}"/>
              </a:ext>
            </a:extLst>
          </p:cNvPr>
          <p:cNvSpPr>
            <a:spLocks noGrp="1"/>
          </p:cNvSpPr>
          <p:nvPr>
            <p:ph type="title"/>
          </p:nvPr>
        </p:nvSpPr>
        <p:spPr>
          <a:xfrm>
            <a:off x="2639616" y="4653117"/>
            <a:ext cx="7521480" cy="720080"/>
          </a:xfrm>
        </p:spPr>
        <p:txBody>
          <a:bodyPr/>
          <a:lstStyle/>
          <a:p>
            <a:pPr algn="ctr"/>
            <a:r>
              <a:rPr lang="en-US" sz="2000" b="0" dirty="0">
                <a:solidFill>
                  <a:schemeClr val="tx1"/>
                </a:solidFill>
              </a:rPr>
              <a:t>The architecture of the hardware </a:t>
            </a:r>
            <a:br>
              <a:rPr lang="en-US" sz="2000" b="0" dirty="0">
                <a:solidFill>
                  <a:schemeClr val="tx1"/>
                </a:solidFill>
              </a:rPr>
            </a:br>
            <a:r>
              <a:rPr lang="en-US" sz="2000" dirty="0">
                <a:solidFill>
                  <a:schemeClr val="tx1"/>
                </a:solidFill>
              </a:rPr>
              <a:t>[TSA2016]</a:t>
            </a:r>
          </a:p>
        </p:txBody>
      </p:sp>
      <p:pic>
        <p:nvPicPr>
          <p:cNvPr id="6" name="Θέση περιεχομένου 5">
            <a:extLst>
              <a:ext uri="{FF2B5EF4-FFF2-40B4-BE49-F238E27FC236}">
                <a16:creationId xmlns:a16="http://schemas.microsoft.com/office/drawing/2014/main" id="{A882D0D8-BE95-45EE-96DC-BD9CE043503D}"/>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3397510" y="692696"/>
            <a:ext cx="5396979" cy="3984382"/>
          </a:xfrm>
        </p:spPr>
      </p:pic>
      <p:sp>
        <p:nvSpPr>
          <p:cNvPr id="4" name="Θέση αριθμού διαφάνειας 3">
            <a:extLst>
              <a:ext uri="{FF2B5EF4-FFF2-40B4-BE49-F238E27FC236}">
                <a16:creationId xmlns:a16="http://schemas.microsoft.com/office/drawing/2014/main" id="{4F380969-38EA-4F8A-B818-F8E5A83837CE}"/>
              </a:ext>
            </a:extLst>
          </p:cNvPr>
          <p:cNvSpPr>
            <a:spLocks noGrp="1"/>
          </p:cNvSpPr>
          <p:nvPr>
            <p:ph type="sldNum" sz="quarter" idx="13"/>
          </p:nvPr>
        </p:nvSpPr>
        <p:spPr/>
        <p:txBody>
          <a:bodyPr/>
          <a:lstStyle/>
          <a:p>
            <a:pPr>
              <a:defRPr/>
            </a:pPr>
            <a:fld id="{067A270A-E653-4AD2-9076-9115A24AE536}" type="slidenum">
              <a:rPr lang="el-GR" smtClean="0"/>
              <a:pPr>
                <a:defRPr/>
              </a:pPr>
              <a:t>35</a:t>
            </a:fld>
            <a:endParaRPr lang="el-GR"/>
          </a:p>
        </p:txBody>
      </p:sp>
    </p:spTree>
    <p:extLst>
      <p:ext uri="{BB962C8B-B14F-4D97-AF65-F5344CB8AC3E}">
        <p14:creationId xmlns:p14="http://schemas.microsoft.com/office/powerpoint/2010/main" val="720196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656376E-B7FA-4B7B-BAA1-D0D0D90F3CAF}"/>
              </a:ext>
            </a:extLst>
          </p:cNvPr>
          <p:cNvSpPr>
            <a:spLocks noGrp="1"/>
          </p:cNvSpPr>
          <p:nvPr>
            <p:ph type="title"/>
          </p:nvPr>
        </p:nvSpPr>
        <p:spPr>
          <a:xfrm>
            <a:off x="1343472" y="260648"/>
            <a:ext cx="7521480" cy="1469176"/>
          </a:xfrm>
        </p:spPr>
        <p:txBody>
          <a:bodyPr/>
          <a:lstStyle/>
          <a:p>
            <a:r>
              <a:rPr lang="en-US" dirty="0"/>
              <a:t>UAV-unmanned aerial vehicle</a:t>
            </a:r>
          </a:p>
        </p:txBody>
      </p:sp>
      <p:sp>
        <p:nvSpPr>
          <p:cNvPr id="3" name="Θέση περιεχομένου 2">
            <a:extLst>
              <a:ext uri="{FF2B5EF4-FFF2-40B4-BE49-F238E27FC236}">
                <a16:creationId xmlns:a16="http://schemas.microsoft.com/office/drawing/2014/main" id="{18BB777E-0FC4-4B06-96BC-CFF65DCBEBA1}"/>
              </a:ext>
            </a:extLst>
          </p:cNvPr>
          <p:cNvSpPr>
            <a:spLocks noGrp="1"/>
          </p:cNvSpPr>
          <p:nvPr>
            <p:ph sz="quarter" idx="12"/>
          </p:nvPr>
        </p:nvSpPr>
        <p:spPr>
          <a:xfrm>
            <a:off x="1343472" y="1729824"/>
            <a:ext cx="10009188" cy="4508753"/>
          </a:xfrm>
        </p:spPr>
        <p:txBody>
          <a:bodyPr/>
          <a:lstStyle/>
          <a:p>
            <a:pPr algn="just">
              <a:lnSpc>
                <a:spcPct val="150000"/>
              </a:lnSpc>
            </a:pPr>
            <a:r>
              <a:rPr lang="en-US" dirty="0">
                <a:cs typeface="Arial" panose="020B0604020202020204" pitchFamily="34" charset="0"/>
              </a:rPr>
              <a:t>UAV-</a:t>
            </a:r>
            <a:r>
              <a:rPr lang="en-US" dirty="0">
                <a:effectLst/>
                <a:ea typeface="TeXGyrePagella"/>
                <a:cs typeface="Arial" panose="020B0604020202020204" pitchFamily="34" charset="0"/>
              </a:rPr>
              <a:t>unmanned aerial vehicle is used in many different purposes:</a:t>
            </a:r>
          </a:p>
          <a:p>
            <a:pPr lvl="1" algn="just">
              <a:lnSpc>
                <a:spcPct val="150000"/>
              </a:lnSpc>
            </a:pPr>
            <a:r>
              <a:rPr lang="en-US" sz="2400" dirty="0">
                <a:cs typeface="Arial" panose="020B0604020202020204" pitchFamily="34" charset="0"/>
              </a:rPr>
              <a:t>In photography(aerial photos…).</a:t>
            </a:r>
          </a:p>
          <a:p>
            <a:pPr lvl="1" algn="just">
              <a:lnSpc>
                <a:spcPct val="150000"/>
              </a:lnSpc>
            </a:pPr>
            <a:r>
              <a:rPr lang="en-US" sz="2400" dirty="0">
                <a:cs typeface="Arial" panose="020B0604020202020204" pitchFamily="34" charset="0"/>
              </a:rPr>
              <a:t>In military(surveillance…).</a:t>
            </a:r>
          </a:p>
          <a:p>
            <a:pPr lvl="1" algn="just">
              <a:lnSpc>
                <a:spcPct val="150000"/>
              </a:lnSpc>
            </a:pPr>
            <a:r>
              <a:rPr lang="en-US" sz="2400" dirty="0">
                <a:cs typeface="Arial" panose="020B0604020202020204" pitchFamily="34" charset="0"/>
              </a:rPr>
              <a:t>In transportation(UAV taxi…).</a:t>
            </a:r>
          </a:p>
          <a:p>
            <a:pPr lvl="1" algn="just">
              <a:lnSpc>
                <a:spcPct val="150000"/>
              </a:lnSpc>
            </a:pPr>
            <a:r>
              <a:rPr lang="en-US" sz="2400" dirty="0">
                <a:cs typeface="Arial" panose="020B0604020202020204" pitchFamily="34" charset="0"/>
              </a:rPr>
              <a:t>In delivery(courier services…).</a:t>
            </a:r>
          </a:p>
          <a:p>
            <a:pPr lvl="1" algn="just">
              <a:lnSpc>
                <a:spcPct val="150000"/>
              </a:lnSpc>
            </a:pPr>
            <a:r>
              <a:rPr lang="en-US" sz="2400" dirty="0">
                <a:cs typeface="Arial" panose="020B0604020202020204" pitchFamily="34" charset="0"/>
              </a:rPr>
              <a:t>In agriculture(spray for </a:t>
            </a:r>
            <a:r>
              <a:rPr lang="de-DE" sz="2000" dirty="0">
                <a:cs typeface="Arial" panose="020B0604020202020204" pitchFamily="34" charset="0"/>
              </a:rPr>
              <a:t>pest</a:t>
            </a:r>
            <a:r>
              <a:rPr lang="de-DE" sz="2000" b="0" i="0" dirty="0">
                <a:effectLst/>
                <a:latin typeface="Arial" panose="020B0604020202020204" pitchFamily="34" charset="0"/>
              </a:rPr>
              <a:t> and fungal infestations…).</a:t>
            </a:r>
            <a:endParaRPr lang="en-US" sz="2400" dirty="0">
              <a:cs typeface="Arial" panose="020B0604020202020204" pitchFamily="34" charset="0"/>
            </a:endParaRPr>
          </a:p>
        </p:txBody>
      </p:sp>
      <p:sp>
        <p:nvSpPr>
          <p:cNvPr id="4" name="Θέση αριθμού διαφάνειας 3">
            <a:extLst>
              <a:ext uri="{FF2B5EF4-FFF2-40B4-BE49-F238E27FC236}">
                <a16:creationId xmlns:a16="http://schemas.microsoft.com/office/drawing/2014/main" id="{41CB741D-F6C1-434C-9356-11CFF230900A}"/>
              </a:ext>
            </a:extLst>
          </p:cNvPr>
          <p:cNvSpPr>
            <a:spLocks noGrp="1"/>
          </p:cNvSpPr>
          <p:nvPr>
            <p:ph type="sldNum" sz="quarter" idx="13"/>
          </p:nvPr>
        </p:nvSpPr>
        <p:spPr/>
        <p:txBody>
          <a:bodyPr/>
          <a:lstStyle/>
          <a:p>
            <a:pPr>
              <a:defRPr/>
            </a:pPr>
            <a:fld id="{067A270A-E653-4AD2-9076-9115A24AE536}" type="slidenum">
              <a:rPr lang="el-GR" smtClean="0"/>
              <a:pPr>
                <a:defRPr/>
              </a:pPr>
              <a:t>36</a:t>
            </a:fld>
            <a:endParaRPr lang="el-GR"/>
          </a:p>
        </p:txBody>
      </p:sp>
    </p:spTree>
    <p:extLst>
      <p:ext uri="{BB962C8B-B14F-4D97-AF65-F5344CB8AC3E}">
        <p14:creationId xmlns:p14="http://schemas.microsoft.com/office/powerpoint/2010/main" val="1098122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36341F7-5163-45CD-87E2-8166B32D7299}"/>
              </a:ext>
            </a:extLst>
          </p:cNvPr>
          <p:cNvSpPr>
            <a:spLocks noGrp="1"/>
          </p:cNvSpPr>
          <p:nvPr>
            <p:ph type="title"/>
          </p:nvPr>
        </p:nvSpPr>
        <p:spPr>
          <a:xfrm>
            <a:off x="1343472" y="260648"/>
            <a:ext cx="7521480" cy="1008112"/>
          </a:xfrm>
        </p:spPr>
        <p:txBody>
          <a:bodyPr/>
          <a:lstStyle/>
          <a:p>
            <a:r>
              <a:rPr lang="en-US" dirty="0"/>
              <a:t>Payload of UAVs (1)</a:t>
            </a:r>
          </a:p>
        </p:txBody>
      </p:sp>
      <p:sp>
        <p:nvSpPr>
          <p:cNvPr id="3" name="Θέση περιεχομένου 2">
            <a:extLst>
              <a:ext uri="{FF2B5EF4-FFF2-40B4-BE49-F238E27FC236}">
                <a16:creationId xmlns:a16="http://schemas.microsoft.com/office/drawing/2014/main" id="{4302F28D-F4BD-4772-9290-E46FFCFA9111}"/>
              </a:ext>
            </a:extLst>
          </p:cNvPr>
          <p:cNvSpPr>
            <a:spLocks noGrp="1"/>
          </p:cNvSpPr>
          <p:nvPr>
            <p:ph sz="quarter" idx="12"/>
          </p:nvPr>
        </p:nvSpPr>
        <p:spPr>
          <a:xfrm>
            <a:off x="1343472" y="1268760"/>
            <a:ext cx="10009188" cy="4969817"/>
          </a:xfrm>
        </p:spPr>
        <p:txBody>
          <a:bodyPr/>
          <a:lstStyle/>
          <a:p>
            <a:r>
              <a:rPr lang="en-US" dirty="0"/>
              <a:t>Besides its weight, a UAV can carry additional material such as sensors, cameras, packages for delivery…</a:t>
            </a:r>
          </a:p>
          <a:p>
            <a:r>
              <a:rPr lang="en-US" dirty="0"/>
              <a:t>Depending on the size and the power of the UAV, different types of sensors can be implemented </a:t>
            </a:r>
            <a:r>
              <a:rPr lang="en-US" b="1" dirty="0"/>
              <a:t>[AZO]:</a:t>
            </a:r>
          </a:p>
          <a:p>
            <a:pPr lvl="1"/>
            <a:r>
              <a:rPr lang="de-DE" sz="2400" i="0" u="sng" dirty="0">
                <a:effectLst/>
                <a:cs typeface="Arial" panose="020B0604020202020204" pitchFamily="34" charset="0"/>
              </a:rPr>
              <a:t>Thermal Sensors</a:t>
            </a:r>
            <a:r>
              <a:rPr lang="de-DE" sz="2400" i="0" dirty="0">
                <a:effectLst/>
                <a:cs typeface="Arial" panose="020B0604020202020204" pitchFamily="34" charset="0"/>
              </a:rPr>
              <a:t>: </a:t>
            </a:r>
            <a:r>
              <a:rPr lang="en-US" sz="2400" i="0" dirty="0">
                <a:effectLst/>
                <a:cs typeface="Arial" panose="020B0604020202020204" pitchFamily="34" charset="0"/>
              </a:rPr>
              <a:t>detect the heat that radiates from any observed object and create data with images or videos.</a:t>
            </a:r>
          </a:p>
          <a:p>
            <a:pPr lvl="1"/>
            <a:r>
              <a:rPr lang="de-DE" sz="2400" i="0" u="sng" dirty="0">
                <a:effectLst/>
                <a:cs typeface="Arial" panose="020B0604020202020204" pitchFamily="34" charset="0"/>
              </a:rPr>
              <a:t>Chemical Sensors</a:t>
            </a:r>
            <a:r>
              <a:rPr lang="de-DE" sz="2400" i="0" dirty="0">
                <a:effectLst/>
                <a:cs typeface="Arial" panose="020B0604020202020204" pitchFamily="34" charset="0"/>
              </a:rPr>
              <a:t>: detect the chemicals of the </a:t>
            </a:r>
            <a:r>
              <a:rPr lang="en-US" sz="2400" i="0" dirty="0">
                <a:effectLst/>
                <a:cs typeface="Arial" panose="020B0604020202020204" pitchFamily="34" charset="0"/>
              </a:rPr>
              <a:t>environment. The main use of them is for the safety of the workers or generally people in </a:t>
            </a:r>
            <a:r>
              <a:rPr lang="en-US" sz="2400" b="0" i="0" dirty="0">
                <a:effectLst/>
                <a:cs typeface="Arial" panose="020B0604020202020204" pitchFamily="34" charset="0"/>
              </a:rPr>
              <a:t>unknown chemical</a:t>
            </a:r>
            <a:r>
              <a:rPr lang="de-DE" sz="2400" b="0" i="0" dirty="0">
                <a:effectLst/>
                <a:cs typeface="Arial" panose="020B0604020202020204" pitchFamily="34" charset="0"/>
              </a:rPr>
              <a:t> </a:t>
            </a:r>
            <a:r>
              <a:rPr lang="en-US" sz="2400" b="0" i="0" dirty="0">
                <a:effectLst/>
                <a:cs typeface="Arial" panose="020B0604020202020204" pitchFamily="34" charset="0"/>
              </a:rPr>
              <a:t>present.</a:t>
            </a:r>
          </a:p>
          <a:p>
            <a:pPr lvl="1"/>
            <a:r>
              <a:rPr lang="en-US" sz="2400" i="0" u="sng" dirty="0">
                <a:effectLst/>
                <a:cs typeface="Arial" panose="020B0604020202020204" pitchFamily="34" charset="0"/>
              </a:rPr>
              <a:t>Time of Flight (ToF) Sensors</a:t>
            </a:r>
            <a:r>
              <a:rPr lang="en-US" sz="2400" i="0" dirty="0">
                <a:effectLst/>
                <a:cs typeface="Arial" panose="020B0604020202020204" pitchFamily="34" charset="0"/>
              </a:rPr>
              <a:t>: </a:t>
            </a:r>
            <a:r>
              <a:rPr lang="en-US" sz="2400" b="0" i="0" dirty="0">
                <a:effectLst/>
                <a:cs typeface="Arial" panose="020B0604020202020204" pitchFamily="34" charset="0"/>
              </a:rPr>
              <a:t>Depth sensors of the ToF that emit a short infrared light pulse and </a:t>
            </a:r>
            <a:r>
              <a:rPr lang="en-US" sz="2400" dirty="0">
                <a:cs typeface="Arial" panose="020B0604020202020204" pitchFamily="34" charset="0"/>
              </a:rPr>
              <a:t>they </a:t>
            </a:r>
            <a:r>
              <a:rPr lang="en-US" sz="2400" b="0" i="0" dirty="0">
                <a:effectLst/>
                <a:cs typeface="Arial" panose="020B0604020202020204" pitchFamily="34" charset="0"/>
              </a:rPr>
              <a:t>measure the time in which the infrared light pulse returns back to the drone.</a:t>
            </a:r>
            <a:endParaRPr lang="en-US" sz="2400" i="0" u="sng" dirty="0">
              <a:effectLst/>
              <a:cs typeface="Arial" panose="020B0604020202020204" pitchFamily="34" charset="0"/>
            </a:endParaRPr>
          </a:p>
          <a:p>
            <a:pPr lvl="1"/>
            <a:endParaRPr lang="en-US" sz="2400" i="0" dirty="0">
              <a:effectLst/>
              <a:cs typeface="Arial" panose="020B0604020202020204" pitchFamily="34" charset="0"/>
            </a:endParaRPr>
          </a:p>
          <a:p>
            <a:pPr lvl="1"/>
            <a:endParaRPr lang="en-US" sz="2400" i="0" dirty="0">
              <a:effectLst/>
              <a:cs typeface="Arial" panose="020B0604020202020204" pitchFamily="34" charset="0"/>
            </a:endParaRPr>
          </a:p>
          <a:p>
            <a:pPr lvl="1"/>
            <a:endParaRPr lang="en-US" dirty="0"/>
          </a:p>
          <a:p>
            <a:endParaRPr lang="en-US" dirty="0"/>
          </a:p>
          <a:p>
            <a:pPr lvl="1"/>
            <a:endParaRPr lang="de-DE" i="0" dirty="0">
              <a:effectLst/>
              <a:cs typeface="Arial" panose="020B0604020202020204" pitchFamily="34" charset="0"/>
            </a:endParaRPr>
          </a:p>
          <a:p>
            <a:endParaRPr lang="en-US" dirty="0"/>
          </a:p>
          <a:p>
            <a:endParaRPr lang="en-US" dirty="0"/>
          </a:p>
          <a:p>
            <a:pPr lvl="1"/>
            <a:endParaRPr lang="en-US" dirty="0"/>
          </a:p>
          <a:p>
            <a:pPr lvl="1"/>
            <a:endParaRPr lang="en-US" dirty="0"/>
          </a:p>
        </p:txBody>
      </p:sp>
      <p:sp>
        <p:nvSpPr>
          <p:cNvPr id="4" name="Θέση αριθμού διαφάνειας 3">
            <a:extLst>
              <a:ext uri="{FF2B5EF4-FFF2-40B4-BE49-F238E27FC236}">
                <a16:creationId xmlns:a16="http://schemas.microsoft.com/office/drawing/2014/main" id="{401C09FC-AFD9-462B-B376-28D1827FA2EC}"/>
              </a:ext>
            </a:extLst>
          </p:cNvPr>
          <p:cNvSpPr>
            <a:spLocks noGrp="1"/>
          </p:cNvSpPr>
          <p:nvPr>
            <p:ph type="sldNum" sz="quarter" idx="13"/>
          </p:nvPr>
        </p:nvSpPr>
        <p:spPr/>
        <p:txBody>
          <a:bodyPr/>
          <a:lstStyle/>
          <a:p>
            <a:pPr>
              <a:defRPr/>
            </a:pPr>
            <a:fld id="{067A270A-E653-4AD2-9076-9115A24AE536}" type="slidenum">
              <a:rPr lang="el-GR" smtClean="0"/>
              <a:pPr>
                <a:defRPr/>
              </a:pPr>
              <a:t>37</a:t>
            </a:fld>
            <a:endParaRPr lang="el-GR"/>
          </a:p>
        </p:txBody>
      </p:sp>
    </p:spTree>
    <p:extLst>
      <p:ext uri="{BB962C8B-B14F-4D97-AF65-F5344CB8AC3E}">
        <p14:creationId xmlns:p14="http://schemas.microsoft.com/office/powerpoint/2010/main" val="2310150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92D41FD-EDF6-495D-BF40-BBC444C220ED}"/>
              </a:ext>
            </a:extLst>
          </p:cNvPr>
          <p:cNvSpPr>
            <a:spLocks noGrp="1"/>
          </p:cNvSpPr>
          <p:nvPr>
            <p:ph type="title"/>
          </p:nvPr>
        </p:nvSpPr>
        <p:spPr>
          <a:xfrm>
            <a:off x="1343472" y="404664"/>
            <a:ext cx="7521480" cy="864096"/>
          </a:xfrm>
        </p:spPr>
        <p:txBody>
          <a:bodyPr/>
          <a:lstStyle/>
          <a:p>
            <a:r>
              <a:rPr kumimoji="0" lang="en-US" sz="4800" b="1" i="0" u="none" strike="noStrike" kern="0" cap="none" spc="0" normalizeH="0" baseline="0" noProof="0" dirty="0">
                <a:ln>
                  <a:noFill/>
                </a:ln>
                <a:solidFill>
                  <a:srgbClr val="556DA9"/>
                </a:solidFill>
                <a:effectLst/>
                <a:uLnTx/>
                <a:uFillTx/>
                <a:latin typeface="Arial" pitchFamily="34" charset="0"/>
              </a:rPr>
              <a:t>Payload of UAVs (2)</a:t>
            </a:r>
            <a:endParaRPr lang="en-US" dirty="0"/>
          </a:p>
        </p:txBody>
      </p:sp>
      <p:sp>
        <p:nvSpPr>
          <p:cNvPr id="3" name="Θέση περιεχομένου 2">
            <a:extLst>
              <a:ext uri="{FF2B5EF4-FFF2-40B4-BE49-F238E27FC236}">
                <a16:creationId xmlns:a16="http://schemas.microsoft.com/office/drawing/2014/main" id="{F607A1F2-A7DA-4D8B-B70F-E21D167B9348}"/>
              </a:ext>
            </a:extLst>
          </p:cNvPr>
          <p:cNvSpPr>
            <a:spLocks noGrp="1"/>
          </p:cNvSpPr>
          <p:nvPr>
            <p:ph sz="quarter" idx="12"/>
          </p:nvPr>
        </p:nvSpPr>
        <p:spPr>
          <a:xfrm>
            <a:off x="1343472" y="1340768"/>
            <a:ext cx="10009188" cy="4897809"/>
          </a:xfrm>
        </p:spPr>
        <p:txBody>
          <a:bodyPr/>
          <a:lstStyle/>
          <a:p>
            <a:r>
              <a:rPr lang="de-DE" i="0" u="sng" dirty="0">
                <a:effectLst/>
                <a:cs typeface="Arial" panose="020B0604020202020204" pitchFamily="34" charset="0"/>
              </a:rPr>
              <a:t>Distance Sensors</a:t>
            </a:r>
            <a:r>
              <a:rPr lang="de-DE" i="0" dirty="0">
                <a:effectLst/>
                <a:cs typeface="Arial" panose="020B0604020202020204" pitchFamily="34" charset="0"/>
              </a:rPr>
              <a:t>:</a:t>
            </a:r>
          </a:p>
          <a:p>
            <a:pPr lvl="1"/>
            <a:r>
              <a:rPr lang="de-DE" sz="2400" dirty="0">
                <a:effectLst/>
                <a:cs typeface="Arial" panose="020B0604020202020204" pitchFamily="34" charset="0"/>
              </a:rPr>
              <a:t>Light-Pulse Distance Sensing (Laser): </a:t>
            </a:r>
            <a:r>
              <a:rPr lang="en-US" sz="2400" b="0" i="0" dirty="0">
                <a:effectLst/>
                <a:cs typeface="Arial" panose="020B0604020202020204" pitchFamily="34" charset="0"/>
              </a:rPr>
              <a:t>A Laser Range Finder (LRF) sends out a laser beam, detects the time that the beam returns after reflecting an object and calculates the distance.</a:t>
            </a:r>
          </a:p>
          <a:p>
            <a:pPr lvl="1"/>
            <a:r>
              <a:rPr lang="de-DE" sz="2400" dirty="0">
                <a:effectLst/>
                <a:cs typeface="Arial" panose="020B0604020202020204" pitchFamily="34" charset="0"/>
              </a:rPr>
              <a:t>Radio </a:t>
            </a:r>
            <a:r>
              <a:rPr lang="en-US" sz="2400" dirty="0">
                <a:effectLst/>
                <a:cs typeface="Arial" panose="020B0604020202020204" pitchFamily="34" charset="0"/>
              </a:rPr>
              <a:t>Detection</a:t>
            </a:r>
            <a:r>
              <a:rPr lang="de-DE" sz="2400" dirty="0">
                <a:effectLst/>
                <a:cs typeface="Arial" panose="020B0604020202020204" pitchFamily="34" charset="0"/>
              </a:rPr>
              <a:t> and Ranging: detect </a:t>
            </a:r>
            <a:r>
              <a:rPr lang="en-US" sz="2400" b="0" i="0" dirty="0">
                <a:effectLst/>
                <a:cs typeface="Arial" panose="020B0604020202020204" pitchFamily="34" charset="0"/>
              </a:rPr>
              <a:t>the speed and direction of the object in relation to the drone</a:t>
            </a:r>
            <a:r>
              <a:rPr lang="de-DE" sz="2400" dirty="0">
                <a:effectLst/>
                <a:cs typeface="Arial" panose="020B0604020202020204" pitchFamily="34" charset="0"/>
              </a:rPr>
              <a:t> </a:t>
            </a:r>
            <a:r>
              <a:rPr lang="en-US" sz="2400" dirty="0">
                <a:effectLst/>
                <a:cs typeface="Arial" panose="020B0604020202020204" pitchFamily="34" charset="0"/>
              </a:rPr>
              <a:t>depending on their frequency shift.</a:t>
            </a:r>
          </a:p>
          <a:p>
            <a:pPr lvl="1"/>
            <a:r>
              <a:rPr lang="en-US" sz="2400" dirty="0">
                <a:effectLst/>
                <a:cs typeface="Arial" panose="020B0604020202020204" pitchFamily="34" charset="0"/>
              </a:rPr>
              <a:t>Sonar-Pulse Distance Sensing (Ultrasonic): send a sound wave at a specific frequency to an object and detect the time that it returns.</a:t>
            </a:r>
          </a:p>
          <a:p>
            <a:r>
              <a:rPr lang="en-US" u="sng" dirty="0">
                <a:effectLst/>
                <a:cs typeface="Arial" panose="020B0604020202020204" pitchFamily="34" charset="0"/>
              </a:rPr>
              <a:t>Orientation Sensors:</a:t>
            </a:r>
          </a:p>
          <a:p>
            <a:pPr lvl="1"/>
            <a:r>
              <a:rPr lang="en-US" sz="2400" dirty="0">
                <a:effectLst/>
                <a:cs typeface="Arial" panose="020B0604020202020204" pitchFamily="34" charset="0"/>
              </a:rPr>
              <a:t>Accelerometers: sense movement of the drone.</a:t>
            </a:r>
          </a:p>
          <a:p>
            <a:pPr lvl="1"/>
            <a:r>
              <a:rPr lang="en-US" sz="2400" i="0" dirty="0">
                <a:effectLst/>
                <a:cs typeface="Arial" panose="020B0604020202020204" pitchFamily="34" charset="0"/>
              </a:rPr>
              <a:t>Inertial Measurement Sensors: detect changes of direction.</a:t>
            </a:r>
          </a:p>
          <a:p>
            <a:pPr lvl="1"/>
            <a:endParaRPr lang="en-US" u="sng" dirty="0">
              <a:effectLst/>
              <a:cs typeface="Arial" panose="020B0604020202020204" pitchFamily="34" charset="0"/>
            </a:endParaRPr>
          </a:p>
          <a:p>
            <a:pPr lvl="1"/>
            <a:endParaRPr lang="en-US" sz="2400" dirty="0">
              <a:effectLst/>
              <a:cs typeface="Arial" panose="020B0604020202020204" pitchFamily="34" charset="0"/>
            </a:endParaRPr>
          </a:p>
          <a:p>
            <a:pPr lvl="1"/>
            <a:endParaRPr lang="de-DE" sz="2400" i="0" dirty="0">
              <a:effectLst/>
              <a:cs typeface="Arial" panose="020B0604020202020204" pitchFamily="34" charset="0"/>
            </a:endParaRPr>
          </a:p>
          <a:p>
            <a:endParaRPr lang="en-US" dirty="0"/>
          </a:p>
        </p:txBody>
      </p:sp>
      <p:sp>
        <p:nvSpPr>
          <p:cNvPr id="4" name="Θέση αριθμού διαφάνειας 3">
            <a:extLst>
              <a:ext uri="{FF2B5EF4-FFF2-40B4-BE49-F238E27FC236}">
                <a16:creationId xmlns:a16="http://schemas.microsoft.com/office/drawing/2014/main" id="{F1526CF4-5634-4237-8A38-2B900D6EF719}"/>
              </a:ext>
            </a:extLst>
          </p:cNvPr>
          <p:cNvSpPr>
            <a:spLocks noGrp="1"/>
          </p:cNvSpPr>
          <p:nvPr>
            <p:ph type="sldNum" sz="quarter" idx="13"/>
          </p:nvPr>
        </p:nvSpPr>
        <p:spPr/>
        <p:txBody>
          <a:bodyPr/>
          <a:lstStyle/>
          <a:p>
            <a:pPr>
              <a:defRPr/>
            </a:pPr>
            <a:fld id="{067A270A-E653-4AD2-9076-9115A24AE536}" type="slidenum">
              <a:rPr lang="el-GR" smtClean="0"/>
              <a:pPr>
                <a:defRPr/>
              </a:pPr>
              <a:t>38</a:t>
            </a:fld>
            <a:endParaRPr lang="el-GR"/>
          </a:p>
        </p:txBody>
      </p:sp>
    </p:spTree>
    <p:extLst>
      <p:ext uri="{BB962C8B-B14F-4D97-AF65-F5344CB8AC3E}">
        <p14:creationId xmlns:p14="http://schemas.microsoft.com/office/powerpoint/2010/main" val="1516977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101AC34-DB85-4D15-9567-5FDEE81BEEBE}"/>
              </a:ext>
            </a:extLst>
          </p:cNvPr>
          <p:cNvSpPr>
            <a:spLocks noGrp="1"/>
          </p:cNvSpPr>
          <p:nvPr>
            <p:ph type="title"/>
          </p:nvPr>
        </p:nvSpPr>
        <p:spPr>
          <a:xfrm>
            <a:off x="1343472" y="404664"/>
            <a:ext cx="7521480" cy="1152128"/>
          </a:xfrm>
        </p:spPr>
        <p:txBody>
          <a:bodyPr/>
          <a:lstStyle/>
          <a:p>
            <a:r>
              <a:rPr lang="en-US" dirty="0"/>
              <a:t>Payload of UAVs (3)</a:t>
            </a:r>
          </a:p>
        </p:txBody>
      </p:sp>
      <p:sp>
        <p:nvSpPr>
          <p:cNvPr id="3" name="Θέση περιεχομένου 2">
            <a:extLst>
              <a:ext uri="{FF2B5EF4-FFF2-40B4-BE49-F238E27FC236}">
                <a16:creationId xmlns:a16="http://schemas.microsoft.com/office/drawing/2014/main" id="{7FB7460F-4FB0-4F28-B741-B9BBC7727279}"/>
              </a:ext>
            </a:extLst>
          </p:cNvPr>
          <p:cNvSpPr>
            <a:spLocks noGrp="1"/>
          </p:cNvSpPr>
          <p:nvPr>
            <p:ph sz="quarter" idx="12"/>
          </p:nvPr>
        </p:nvSpPr>
        <p:spPr>
          <a:xfrm>
            <a:off x="1343472" y="1340768"/>
            <a:ext cx="10009188" cy="4897809"/>
          </a:xfrm>
        </p:spPr>
        <p:txBody>
          <a:bodyPr/>
          <a:lstStyle/>
          <a:p>
            <a:pPr>
              <a:lnSpc>
                <a:spcPct val="150000"/>
              </a:lnSpc>
            </a:pPr>
            <a:r>
              <a:rPr lang="en-US" dirty="0"/>
              <a:t>Some of the most used cameras on drones are:</a:t>
            </a:r>
          </a:p>
          <a:p>
            <a:pPr lvl="2">
              <a:lnSpc>
                <a:spcPct val="150000"/>
              </a:lnSpc>
            </a:pPr>
            <a:r>
              <a:rPr lang="en-US" sz="2400" dirty="0"/>
              <a:t>RGB camera.</a:t>
            </a:r>
          </a:p>
          <a:p>
            <a:pPr lvl="2">
              <a:lnSpc>
                <a:spcPct val="150000"/>
              </a:lnSpc>
            </a:pPr>
            <a:r>
              <a:rPr lang="en-US" sz="2400" dirty="0"/>
              <a:t>RGB-depth camera.</a:t>
            </a:r>
          </a:p>
          <a:p>
            <a:pPr lvl="2">
              <a:lnSpc>
                <a:spcPct val="150000"/>
              </a:lnSpc>
            </a:pPr>
            <a:r>
              <a:rPr lang="en-US" sz="2400" dirty="0"/>
              <a:t>Leap motion camera.</a:t>
            </a:r>
          </a:p>
          <a:p>
            <a:pPr lvl="2">
              <a:lnSpc>
                <a:spcPct val="150000"/>
              </a:lnSpc>
            </a:pPr>
            <a:r>
              <a:rPr lang="en-US" sz="2400" dirty="0"/>
              <a:t>NIR(Near-Infrared) camera.</a:t>
            </a:r>
          </a:p>
          <a:p>
            <a:pPr lvl="2">
              <a:lnSpc>
                <a:spcPct val="150000"/>
              </a:lnSpc>
            </a:pPr>
            <a:r>
              <a:rPr lang="de-DE" sz="2400" dirty="0"/>
              <a:t>SWIR (short-wave </a:t>
            </a:r>
            <a:r>
              <a:rPr lang="en-US" sz="2400" dirty="0"/>
              <a:t>infrared</a:t>
            </a:r>
            <a:r>
              <a:rPr lang="de-DE" sz="2400" dirty="0"/>
              <a:t>) </a:t>
            </a:r>
            <a:r>
              <a:rPr lang="en-US" sz="2400" dirty="0"/>
              <a:t>camera.</a:t>
            </a:r>
          </a:p>
          <a:p>
            <a:pPr lvl="2">
              <a:lnSpc>
                <a:spcPct val="150000"/>
              </a:lnSpc>
            </a:pPr>
            <a:r>
              <a:rPr lang="en-US" sz="2400" i="0" dirty="0">
                <a:effectLst/>
                <a:cs typeface="Arial" panose="020B0604020202020204" pitchFamily="34" charset="0"/>
              </a:rPr>
              <a:t>LIDAR</a:t>
            </a:r>
            <a:r>
              <a:rPr lang="en-US" sz="2400" b="0" i="0" dirty="0">
                <a:effectLst/>
                <a:cs typeface="Arial" panose="020B0604020202020204" pitchFamily="34" charset="0"/>
              </a:rPr>
              <a:t> (Light Detection And Ranging) camera.</a:t>
            </a:r>
            <a:endParaRPr lang="en-US" sz="2400" dirty="0">
              <a:cs typeface="Arial" panose="020B0604020202020204" pitchFamily="34" charset="0"/>
            </a:endParaRPr>
          </a:p>
          <a:p>
            <a:pPr lvl="1"/>
            <a:endParaRPr lang="en-US" dirty="0"/>
          </a:p>
        </p:txBody>
      </p:sp>
      <p:sp>
        <p:nvSpPr>
          <p:cNvPr id="4" name="Θέση αριθμού διαφάνειας 3">
            <a:extLst>
              <a:ext uri="{FF2B5EF4-FFF2-40B4-BE49-F238E27FC236}">
                <a16:creationId xmlns:a16="http://schemas.microsoft.com/office/drawing/2014/main" id="{FDE616EB-5A6F-455A-834F-EF03F1412A9C}"/>
              </a:ext>
            </a:extLst>
          </p:cNvPr>
          <p:cNvSpPr>
            <a:spLocks noGrp="1"/>
          </p:cNvSpPr>
          <p:nvPr>
            <p:ph type="sldNum" sz="quarter" idx="13"/>
          </p:nvPr>
        </p:nvSpPr>
        <p:spPr/>
        <p:txBody>
          <a:bodyPr/>
          <a:lstStyle/>
          <a:p>
            <a:pPr>
              <a:defRPr/>
            </a:pPr>
            <a:fld id="{067A270A-E653-4AD2-9076-9115A24AE536}" type="slidenum">
              <a:rPr lang="el-GR" smtClean="0"/>
              <a:pPr>
                <a:defRPr/>
              </a:pPr>
              <a:t>39</a:t>
            </a:fld>
            <a:endParaRPr lang="el-GR"/>
          </a:p>
        </p:txBody>
      </p:sp>
    </p:spTree>
    <p:extLst>
      <p:ext uri="{BB962C8B-B14F-4D97-AF65-F5344CB8AC3E}">
        <p14:creationId xmlns:p14="http://schemas.microsoft.com/office/powerpoint/2010/main" val="313810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DE2996C-53B3-42C7-B44D-0592C6CD6487}"/>
              </a:ext>
            </a:extLst>
          </p:cNvPr>
          <p:cNvSpPr>
            <a:spLocks noGrp="1"/>
          </p:cNvSpPr>
          <p:nvPr>
            <p:ph type="title"/>
          </p:nvPr>
        </p:nvSpPr>
        <p:spPr/>
        <p:txBody>
          <a:bodyPr/>
          <a:lstStyle/>
          <a:p>
            <a:r>
              <a:rPr lang="en-US" dirty="0"/>
              <a:t>Introduction</a:t>
            </a:r>
          </a:p>
        </p:txBody>
      </p:sp>
      <p:sp>
        <p:nvSpPr>
          <p:cNvPr id="3" name="Θέση περιεχομένου 2">
            <a:extLst>
              <a:ext uri="{FF2B5EF4-FFF2-40B4-BE49-F238E27FC236}">
                <a16:creationId xmlns:a16="http://schemas.microsoft.com/office/drawing/2014/main" id="{E4FF55DD-0CE3-4E1A-8DA9-E34F93CCCBDE}"/>
              </a:ext>
            </a:extLst>
          </p:cNvPr>
          <p:cNvSpPr>
            <a:spLocks noGrp="1"/>
          </p:cNvSpPr>
          <p:nvPr>
            <p:ph sz="quarter" idx="12"/>
          </p:nvPr>
        </p:nvSpPr>
        <p:spPr>
          <a:xfrm>
            <a:off x="1343472" y="1988841"/>
            <a:ext cx="10009188" cy="3672408"/>
          </a:xfrm>
        </p:spPr>
        <p:txBody>
          <a:bodyPr/>
          <a:lstStyle/>
          <a:p>
            <a:pPr algn="just"/>
            <a:r>
              <a:rPr lang="en-US" dirty="0"/>
              <a:t>Gesture recognition is the interpretation of any gesture from a computer through mathematical algorithms.</a:t>
            </a:r>
          </a:p>
          <a:p>
            <a:pPr algn="just"/>
            <a:r>
              <a:rPr lang="en-US" dirty="0"/>
              <a:t>The aim is the computer to execute commands based on gestures.</a:t>
            </a:r>
          </a:p>
          <a:p>
            <a:pPr algn="just"/>
            <a:r>
              <a:rPr lang="en-US" dirty="0"/>
              <a:t>It is a form of interaction between a human and a computer.</a:t>
            </a:r>
          </a:p>
          <a:p>
            <a:pPr algn="just"/>
            <a:r>
              <a:rPr lang="en-US" dirty="0"/>
              <a:t>Gestures can be extensive and comprehensive or small and contained and they can include any type of movement.</a:t>
            </a:r>
          </a:p>
          <a:p>
            <a:endParaRPr lang="en-US" dirty="0"/>
          </a:p>
        </p:txBody>
      </p:sp>
      <p:sp>
        <p:nvSpPr>
          <p:cNvPr id="4" name="Θέση αριθμού διαφάνειας 3">
            <a:extLst>
              <a:ext uri="{FF2B5EF4-FFF2-40B4-BE49-F238E27FC236}">
                <a16:creationId xmlns:a16="http://schemas.microsoft.com/office/drawing/2014/main" id="{112677C3-1A61-47A2-8500-462C8E1D0561}"/>
              </a:ext>
            </a:extLst>
          </p:cNvPr>
          <p:cNvSpPr>
            <a:spLocks noGrp="1"/>
          </p:cNvSpPr>
          <p:nvPr>
            <p:ph type="sldNum" sz="quarter" idx="13"/>
          </p:nvPr>
        </p:nvSpPr>
        <p:spPr/>
        <p:txBody>
          <a:bodyPr/>
          <a:lstStyle/>
          <a:p>
            <a:pPr>
              <a:defRPr/>
            </a:pPr>
            <a:fld id="{067A270A-E653-4AD2-9076-9115A24AE536}" type="slidenum">
              <a:rPr lang="el-GR" smtClean="0"/>
              <a:pPr>
                <a:defRPr/>
              </a:pPr>
              <a:t>4</a:t>
            </a:fld>
            <a:endParaRPr lang="el-GR"/>
          </a:p>
        </p:txBody>
      </p:sp>
    </p:spTree>
    <p:extLst>
      <p:ext uri="{BB962C8B-B14F-4D97-AF65-F5344CB8AC3E}">
        <p14:creationId xmlns:p14="http://schemas.microsoft.com/office/powerpoint/2010/main" val="4211731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1EB4C0D-2A1A-42CF-8A72-F0CDE7A195A6}"/>
              </a:ext>
            </a:extLst>
          </p:cNvPr>
          <p:cNvSpPr>
            <a:spLocks noGrp="1"/>
          </p:cNvSpPr>
          <p:nvPr>
            <p:ph type="title"/>
          </p:nvPr>
        </p:nvSpPr>
        <p:spPr/>
        <p:txBody>
          <a:bodyPr/>
          <a:lstStyle/>
          <a:p>
            <a:r>
              <a:rPr lang="en-US" dirty="0"/>
              <a:t>HUMAN-DRONE INTERACTION</a:t>
            </a:r>
          </a:p>
        </p:txBody>
      </p:sp>
      <p:sp>
        <p:nvSpPr>
          <p:cNvPr id="3" name="Θέση περιεχομένου 2">
            <a:extLst>
              <a:ext uri="{FF2B5EF4-FFF2-40B4-BE49-F238E27FC236}">
                <a16:creationId xmlns:a16="http://schemas.microsoft.com/office/drawing/2014/main" id="{E71007BD-8E88-4F8C-A32A-6E8238DD13D4}"/>
              </a:ext>
            </a:extLst>
          </p:cNvPr>
          <p:cNvSpPr>
            <a:spLocks noGrp="1"/>
          </p:cNvSpPr>
          <p:nvPr>
            <p:ph sz="quarter" idx="12"/>
          </p:nvPr>
        </p:nvSpPr>
        <p:spPr/>
        <p:txBody>
          <a:bodyPr/>
          <a:lstStyle/>
          <a:p>
            <a:r>
              <a:rPr lang="en-US" dirty="0"/>
              <a:t>The </a:t>
            </a:r>
            <a:r>
              <a:rPr lang="en-US" b="1" dirty="0"/>
              <a:t>[HUA2019] </a:t>
            </a:r>
            <a:r>
              <a:rPr lang="en-US" dirty="0"/>
              <a:t>proposed model performs a remote control of drones by gesture recognition.</a:t>
            </a:r>
          </a:p>
          <a:p>
            <a:r>
              <a:rPr lang="en-US" dirty="0"/>
              <a:t>The structure of the model has 5 modules:</a:t>
            </a:r>
          </a:p>
          <a:p>
            <a:pPr lvl="2"/>
            <a:r>
              <a:rPr lang="en-US" sz="2400" spc="-70" dirty="0">
                <a:ea typeface="TeXGyrePagella"/>
                <a:cs typeface="Arial" panose="020B0604020202020204" pitchFamily="34" charset="0"/>
              </a:rPr>
              <a:t>A</a:t>
            </a:r>
            <a:r>
              <a:rPr lang="en-US" sz="2400" spc="-70" dirty="0">
                <a:effectLst/>
                <a:ea typeface="TeXGyrePagella"/>
                <a:cs typeface="Arial" panose="020B0604020202020204" pitchFamily="34" charset="0"/>
              </a:rPr>
              <a:t> </a:t>
            </a:r>
            <a:r>
              <a:rPr lang="en-US" sz="2400" spc="-15" dirty="0">
                <a:effectLst/>
                <a:ea typeface="TeXGyrePagella"/>
                <a:cs typeface="Arial" panose="020B0604020202020204" pitchFamily="34" charset="0"/>
              </a:rPr>
              <a:t>scene-understanding </a:t>
            </a:r>
            <a:r>
              <a:rPr lang="en-US" sz="2400" spc="-20" dirty="0">
                <a:effectLst/>
                <a:ea typeface="TeXGyrePagella"/>
                <a:cs typeface="Arial" panose="020B0604020202020204" pitchFamily="34" charset="0"/>
              </a:rPr>
              <a:t>module.</a:t>
            </a:r>
          </a:p>
          <a:p>
            <a:pPr lvl="2"/>
            <a:r>
              <a:rPr lang="en-US" sz="2400" spc="-20" dirty="0">
                <a:ea typeface="TeXGyrePagella"/>
                <a:cs typeface="Arial" panose="020B0604020202020204" pitchFamily="34" charset="0"/>
              </a:rPr>
              <a:t>A </a:t>
            </a:r>
            <a:r>
              <a:rPr lang="en-US" sz="2400" spc="-20" dirty="0">
                <a:effectLst/>
                <a:ea typeface="TeXGyrePagella"/>
                <a:cs typeface="Arial" panose="020B0604020202020204" pitchFamily="34" charset="0"/>
              </a:rPr>
              <a:t>pilot detection module. </a:t>
            </a:r>
          </a:p>
          <a:p>
            <a:pPr lvl="2"/>
            <a:r>
              <a:rPr lang="en-US" sz="2400" spc="-20" dirty="0">
                <a:effectLst/>
                <a:ea typeface="TeXGyrePagella"/>
                <a:cs typeface="Arial" panose="020B0604020202020204" pitchFamily="34" charset="0"/>
              </a:rPr>
              <a:t>An action detection </a:t>
            </a:r>
            <a:r>
              <a:rPr lang="en-US" sz="2400" spc="-15" dirty="0">
                <a:effectLst/>
                <a:ea typeface="TeXGyrePagella"/>
                <a:cs typeface="Arial" panose="020B0604020202020204" pitchFamily="34" charset="0"/>
              </a:rPr>
              <a:t>and </a:t>
            </a:r>
            <a:r>
              <a:rPr lang="en-US" sz="2400" spc="-20" dirty="0">
                <a:effectLst/>
                <a:ea typeface="TeXGyrePagella"/>
                <a:cs typeface="Arial" panose="020B0604020202020204" pitchFamily="34" charset="0"/>
              </a:rPr>
              <a:t>recognition module.</a:t>
            </a:r>
          </a:p>
          <a:p>
            <a:pPr lvl="2"/>
            <a:r>
              <a:rPr lang="en-US" sz="2400" spc="-20" dirty="0">
                <a:ea typeface="TeXGyrePagella"/>
                <a:cs typeface="Arial" panose="020B0604020202020204" pitchFamily="34" charset="0"/>
              </a:rPr>
              <a:t>A </a:t>
            </a:r>
            <a:r>
              <a:rPr lang="en-US" sz="2400" spc="-20" dirty="0">
                <a:effectLst/>
                <a:ea typeface="TeXGyrePagella"/>
                <a:cs typeface="Arial" panose="020B0604020202020204" pitchFamily="34" charset="0"/>
              </a:rPr>
              <a:t>gesture recognition modul</a:t>
            </a:r>
            <a:r>
              <a:rPr lang="en-US" sz="2400" spc="-20" dirty="0">
                <a:ea typeface="TeXGyrePagella"/>
                <a:cs typeface="Arial" panose="020B0604020202020204" pitchFamily="34" charset="0"/>
              </a:rPr>
              <a:t>e.</a:t>
            </a:r>
            <a:endParaRPr lang="en-US" sz="2400" spc="-20" dirty="0">
              <a:effectLst/>
              <a:ea typeface="TeXGyrePagella"/>
              <a:cs typeface="Arial" panose="020B0604020202020204" pitchFamily="34" charset="0"/>
            </a:endParaRPr>
          </a:p>
          <a:p>
            <a:pPr lvl="2"/>
            <a:r>
              <a:rPr lang="en-US" sz="2400" spc="-20" dirty="0">
                <a:effectLst/>
                <a:ea typeface="TeXGyrePagella"/>
                <a:cs typeface="Arial" panose="020B0604020202020204" pitchFamily="34" charset="0"/>
              </a:rPr>
              <a:t>A</a:t>
            </a:r>
            <a:r>
              <a:rPr lang="en-US" sz="2400" dirty="0">
                <a:effectLst/>
                <a:ea typeface="TeXGyrePagella"/>
                <a:cs typeface="Arial" panose="020B0604020202020204" pitchFamily="34" charset="0"/>
              </a:rPr>
              <a:t> </a:t>
            </a:r>
            <a:r>
              <a:rPr lang="en-US" sz="2400" spc="-15" dirty="0">
                <a:effectLst/>
                <a:ea typeface="TeXGyrePagella"/>
                <a:cs typeface="Arial" panose="020B0604020202020204" pitchFamily="34" charset="0"/>
              </a:rPr>
              <a:t>joint </a:t>
            </a:r>
            <a:r>
              <a:rPr lang="en-US" sz="2400" spc="-20" dirty="0">
                <a:effectLst/>
                <a:ea typeface="TeXGyrePagella"/>
                <a:cs typeface="Arial" panose="020B0604020202020204" pitchFamily="34" charset="0"/>
              </a:rPr>
              <a:t>reason </a:t>
            </a:r>
            <a:r>
              <a:rPr lang="en-US" sz="2400" dirty="0">
                <a:effectLst/>
                <a:ea typeface="TeXGyrePagella"/>
                <a:cs typeface="Arial" panose="020B0604020202020204" pitchFamily="34" charset="0"/>
              </a:rPr>
              <a:t>and control module.</a:t>
            </a:r>
            <a:endParaRPr lang="en-US" sz="2400" dirty="0">
              <a:cs typeface="Arial" panose="020B0604020202020204" pitchFamily="34" charset="0"/>
            </a:endParaRPr>
          </a:p>
          <a:p>
            <a:endParaRPr lang="en-US" b="1" dirty="0"/>
          </a:p>
        </p:txBody>
      </p:sp>
      <p:sp>
        <p:nvSpPr>
          <p:cNvPr id="4" name="Θέση αριθμού διαφάνειας 3">
            <a:extLst>
              <a:ext uri="{FF2B5EF4-FFF2-40B4-BE49-F238E27FC236}">
                <a16:creationId xmlns:a16="http://schemas.microsoft.com/office/drawing/2014/main" id="{0D9514D9-9800-42D1-B87F-9C8209E0FC88}"/>
              </a:ext>
            </a:extLst>
          </p:cNvPr>
          <p:cNvSpPr>
            <a:spLocks noGrp="1"/>
          </p:cNvSpPr>
          <p:nvPr>
            <p:ph type="sldNum" sz="quarter" idx="13"/>
          </p:nvPr>
        </p:nvSpPr>
        <p:spPr/>
        <p:txBody>
          <a:bodyPr/>
          <a:lstStyle/>
          <a:p>
            <a:pPr>
              <a:defRPr/>
            </a:pPr>
            <a:fld id="{067A270A-E653-4AD2-9076-9115A24AE536}" type="slidenum">
              <a:rPr lang="el-GR" smtClean="0"/>
              <a:pPr>
                <a:defRPr/>
              </a:pPr>
              <a:t>40</a:t>
            </a:fld>
            <a:endParaRPr lang="el-GR"/>
          </a:p>
        </p:txBody>
      </p:sp>
    </p:spTree>
    <p:extLst>
      <p:ext uri="{BB962C8B-B14F-4D97-AF65-F5344CB8AC3E}">
        <p14:creationId xmlns:p14="http://schemas.microsoft.com/office/powerpoint/2010/main" val="4099356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3A9E67D-C1DE-4793-A71A-622D3AE3578D}"/>
              </a:ext>
            </a:extLst>
          </p:cNvPr>
          <p:cNvSpPr>
            <a:spLocks noGrp="1"/>
          </p:cNvSpPr>
          <p:nvPr>
            <p:ph type="title"/>
          </p:nvPr>
        </p:nvSpPr>
        <p:spPr>
          <a:xfrm>
            <a:off x="1307467" y="4905650"/>
            <a:ext cx="8748973" cy="755598"/>
          </a:xfrm>
        </p:spPr>
        <p:txBody>
          <a:bodyPr/>
          <a:lstStyle/>
          <a:p>
            <a:pPr algn="ctr"/>
            <a:r>
              <a:rPr lang="en-US" sz="2000" b="0" dirty="0">
                <a:solidFill>
                  <a:schemeClr val="tx1"/>
                </a:solidFill>
              </a:rPr>
              <a:t>The structure of the model</a:t>
            </a:r>
            <a:br>
              <a:rPr lang="en-US" dirty="0"/>
            </a:br>
            <a:r>
              <a:rPr lang="en-US" sz="2000" dirty="0">
                <a:solidFill>
                  <a:schemeClr val="tx1"/>
                </a:solidFill>
              </a:rPr>
              <a:t>[HUA2019]</a:t>
            </a:r>
          </a:p>
        </p:txBody>
      </p:sp>
      <p:sp>
        <p:nvSpPr>
          <p:cNvPr id="4" name="Θέση αριθμού διαφάνειας 3">
            <a:extLst>
              <a:ext uri="{FF2B5EF4-FFF2-40B4-BE49-F238E27FC236}">
                <a16:creationId xmlns:a16="http://schemas.microsoft.com/office/drawing/2014/main" id="{9F02B17C-EA58-4901-B141-E23D76F00CC8}"/>
              </a:ext>
            </a:extLst>
          </p:cNvPr>
          <p:cNvSpPr>
            <a:spLocks noGrp="1"/>
          </p:cNvSpPr>
          <p:nvPr>
            <p:ph type="sldNum" sz="quarter" idx="13"/>
          </p:nvPr>
        </p:nvSpPr>
        <p:spPr/>
        <p:txBody>
          <a:bodyPr/>
          <a:lstStyle/>
          <a:p>
            <a:pPr>
              <a:defRPr/>
            </a:pPr>
            <a:fld id="{067A270A-E653-4AD2-9076-9115A24AE536}" type="slidenum">
              <a:rPr lang="el-GR" smtClean="0"/>
              <a:pPr>
                <a:defRPr/>
              </a:pPr>
              <a:t>41</a:t>
            </a:fld>
            <a:endParaRPr lang="el-GR"/>
          </a:p>
        </p:txBody>
      </p:sp>
      <p:pic>
        <p:nvPicPr>
          <p:cNvPr id="23" name="Θέση περιεχομένου 22">
            <a:extLst>
              <a:ext uri="{FF2B5EF4-FFF2-40B4-BE49-F238E27FC236}">
                <a16:creationId xmlns:a16="http://schemas.microsoft.com/office/drawing/2014/main" id="{660F47FE-7784-43CC-AB24-D82B02951B1D}"/>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775520" y="980728"/>
            <a:ext cx="8280920" cy="3924922"/>
          </a:xfrm>
        </p:spPr>
      </p:pic>
    </p:spTree>
    <p:extLst>
      <p:ext uri="{BB962C8B-B14F-4D97-AF65-F5344CB8AC3E}">
        <p14:creationId xmlns:p14="http://schemas.microsoft.com/office/powerpoint/2010/main" val="407921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D7BEE2A-BBA0-41D7-A227-92326E860104}"/>
              </a:ext>
            </a:extLst>
          </p:cNvPr>
          <p:cNvSpPr>
            <a:spLocks noGrp="1"/>
          </p:cNvSpPr>
          <p:nvPr>
            <p:ph type="title"/>
          </p:nvPr>
        </p:nvSpPr>
        <p:spPr>
          <a:xfrm>
            <a:off x="1343472" y="260648"/>
            <a:ext cx="7521480" cy="1080120"/>
          </a:xfrm>
        </p:spPr>
        <p:txBody>
          <a:bodyPr/>
          <a:lstStyle/>
          <a:p>
            <a:r>
              <a:rPr lang="en-US" dirty="0"/>
              <a:t>Action Recognition Module (1)</a:t>
            </a:r>
          </a:p>
        </p:txBody>
      </p:sp>
      <p:sp>
        <p:nvSpPr>
          <p:cNvPr id="3" name="Θέση περιεχομένου 2">
            <a:extLst>
              <a:ext uri="{FF2B5EF4-FFF2-40B4-BE49-F238E27FC236}">
                <a16:creationId xmlns:a16="http://schemas.microsoft.com/office/drawing/2014/main" id="{4E44F408-21BA-4A87-A682-61B81876BA14}"/>
              </a:ext>
            </a:extLst>
          </p:cNvPr>
          <p:cNvSpPr>
            <a:spLocks noGrp="1"/>
          </p:cNvSpPr>
          <p:nvPr>
            <p:ph sz="quarter" idx="12"/>
          </p:nvPr>
        </p:nvSpPr>
        <p:spPr>
          <a:xfrm>
            <a:off x="1343472" y="1628800"/>
            <a:ext cx="10009188" cy="4609777"/>
          </a:xfrm>
        </p:spPr>
        <p:txBody>
          <a:bodyPr/>
          <a:lstStyle/>
          <a:p>
            <a:pPr algn="just"/>
            <a:r>
              <a:rPr lang="en-US" sz="2400" dirty="0"/>
              <a:t>The description of human motion can be recognized by using the key points extracted from the bodies as the input features with the GCN-Graph Convolutional Network.</a:t>
            </a:r>
          </a:p>
          <a:p>
            <a:pPr algn="just"/>
            <a:endParaRPr lang="en-US" sz="2400" dirty="0"/>
          </a:p>
          <a:p>
            <a:pPr algn="just"/>
            <a:endParaRPr lang="en-US" sz="2400" dirty="0"/>
          </a:p>
          <a:p>
            <a:pPr algn="just"/>
            <a:r>
              <a:rPr lang="en-US" sz="2400" dirty="0"/>
              <a:t>S represent the sampling function used to enumerate the neighbors of location x. </a:t>
            </a:r>
          </a:p>
          <a:p>
            <a:pPr algn="just"/>
            <a:r>
              <a:rPr lang="en-US" sz="2400" dirty="0"/>
              <a:t>W represent the weight function which provides a weight vector for computing the inner product with the sampled input feature vectors within the convolutional kernel. </a:t>
            </a:r>
          </a:p>
          <a:p>
            <a:pPr algn="just"/>
            <a:r>
              <a:rPr lang="en-US" sz="2400" dirty="0"/>
              <a:t>h and w are the pixels in the kernel (rows and columns).</a:t>
            </a:r>
          </a:p>
          <a:p>
            <a:pPr marL="0" indent="0" algn="just">
              <a:buNone/>
            </a:pPr>
            <a:endParaRPr lang="en-US" sz="2400" dirty="0"/>
          </a:p>
          <a:p>
            <a:pPr algn="just"/>
            <a:endParaRPr lang="en-US" sz="2400" dirty="0"/>
          </a:p>
          <a:p>
            <a:pPr algn="just"/>
            <a:endParaRPr lang="en-US" sz="2400" dirty="0"/>
          </a:p>
        </p:txBody>
      </p:sp>
      <p:sp>
        <p:nvSpPr>
          <p:cNvPr id="4" name="Θέση αριθμού διαφάνειας 3">
            <a:extLst>
              <a:ext uri="{FF2B5EF4-FFF2-40B4-BE49-F238E27FC236}">
                <a16:creationId xmlns:a16="http://schemas.microsoft.com/office/drawing/2014/main" id="{92E414AA-ABE0-4C3A-B1C1-2515A7FD7B47}"/>
              </a:ext>
            </a:extLst>
          </p:cNvPr>
          <p:cNvSpPr>
            <a:spLocks noGrp="1"/>
          </p:cNvSpPr>
          <p:nvPr>
            <p:ph type="sldNum" sz="quarter" idx="13"/>
          </p:nvPr>
        </p:nvSpPr>
        <p:spPr/>
        <p:txBody>
          <a:bodyPr/>
          <a:lstStyle/>
          <a:p>
            <a:pPr>
              <a:defRPr/>
            </a:pPr>
            <a:fld id="{067A270A-E653-4AD2-9076-9115A24AE536}" type="slidenum">
              <a:rPr lang="el-GR" smtClean="0"/>
              <a:pPr>
                <a:defRPr/>
              </a:pPr>
              <a:t>42</a:t>
            </a:fld>
            <a:endParaRPr lang="el-GR"/>
          </a:p>
        </p:txBody>
      </p:sp>
      <p:pic>
        <p:nvPicPr>
          <p:cNvPr id="16" name="Εικόνα 15" descr="\documentclass{article}&#10;\usepackage{amsmath,amsfonts,amssymb,xcolor}&#10;\pagestyle{empty}&#10;\begin{document}&#10;&#10;$f_{out}^t(x_c)=\sum_{h=1}^K\sum_{w=1}^K f_{in}(S(x_c),h,w)\dot W(h,w)$&#10;&#10;&#10;\end{document}" title="IguanaTex Bitmap Display">
            <a:extLst>
              <a:ext uri="{FF2B5EF4-FFF2-40B4-BE49-F238E27FC236}">
                <a16:creationId xmlns:a16="http://schemas.microsoft.com/office/drawing/2014/main" id="{A932FE94-1B9F-4C88-BDCA-51E030FCB7D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071664" y="3014523"/>
            <a:ext cx="6291856" cy="397337"/>
          </a:xfrm>
          <a:prstGeom prst="rect">
            <a:avLst/>
          </a:prstGeom>
        </p:spPr>
      </p:pic>
    </p:spTree>
    <p:extLst>
      <p:ext uri="{BB962C8B-B14F-4D97-AF65-F5344CB8AC3E}">
        <p14:creationId xmlns:p14="http://schemas.microsoft.com/office/powerpoint/2010/main" val="882923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58BC289-2E0F-4B64-B86A-E23F9BA6E8A9}"/>
              </a:ext>
            </a:extLst>
          </p:cNvPr>
          <p:cNvSpPr>
            <a:spLocks noGrp="1"/>
          </p:cNvSpPr>
          <p:nvPr>
            <p:ph type="title"/>
          </p:nvPr>
        </p:nvSpPr>
        <p:spPr/>
        <p:txBody>
          <a:bodyPr/>
          <a:lstStyle/>
          <a:p>
            <a:r>
              <a:rPr lang="en-US" dirty="0"/>
              <a:t>Action Recognition Module (2)</a:t>
            </a:r>
          </a:p>
        </p:txBody>
      </p:sp>
      <p:sp>
        <p:nvSpPr>
          <p:cNvPr id="3" name="Θέση περιεχομένου 2">
            <a:extLst>
              <a:ext uri="{FF2B5EF4-FFF2-40B4-BE49-F238E27FC236}">
                <a16:creationId xmlns:a16="http://schemas.microsoft.com/office/drawing/2014/main" id="{AA015DB0-ADE8-4E44-A47A-85F262CF3A87}"/>
              </a:ext>
            </a:extLst>
          </p:cNvPr>
          <p:cNvSpPr>
            <a:spLocks noGrp="1"/>
          </p:cNvSpPr>
          <p:nvPr>
            <p:ph sz="quarter" idx="12"/>
          </p:nvPr>
        </p:nvSpPr>
        <p:spPr/>
        <p:txBody>
          <a:bodyPr/>
          <a:lstStyle/>
          <a:p>
            <a:pPr algn="just"/>
            <a:r>
              <a:rPr lang="en-US" sz="2400" dirty="0"/>
              <a:t>There are 6 kinds of actions for the control the action of UAV</a:t>
            </a:r>
          </a:p>
          <a:p>
            <a:pPr algn="just"/>
            <a:endParaRPr lang="en-US" sz="2400" dirty="0"/>
          </a:p>
          <a:p>
            <a:pPr algn="just"/>
            <a:r>
              <a:rPr lang="en-US" sz="2400" dirty="0">
                <a:cs typeface="Arial" panose="020B0604020202020204" pitchFamily="34" charset="0"/>
              </a:rPr>
              <a:t>The computation of the probability of an input action      to be classified as action    with a softmax function          through M successive frames is: </a:t>
            </a:r>
          </a:p>
          <a:p>
            <a:pPr algn="just"/>
            <a:endParaRPr lang="en-US" sz="2400" dirty="0">
              <a:cs typeface="Arial" panose="020B0604020202020204" pitchFamily="34" charset="0"/>
            </a:endParaRPr>
          </a:p>
          <a:p>
            <a:pPr algn="just"/>
            <a:r>
              <a:rPr lang="en-US" sz="2400" dirty="0">
                <a:cs typeface="Arial" panose="020B0604020202020204" pitchFamily="34" charset="0"/>
              </a:rPr>
              <a:t>If the maximum output value of this function is over a predefined threshold, then the input action will be considered as the corresponding action.</a:t>
            </a:r>
          </a:p>
          <a:p>
            <a:endParaRPr lang="en-US" dirty="0"/>
          </a:p>
          <a:p>
            <a:endParaRPr lang="en-US" dirty="0"/>
          </a:p>
          <a:p>
            <a:endParaRPr lang="en-US" dirty="0"/>
          </a:p>
        </p:txBody>
      </p:sp>
      <p:sp>
        <p:nvSpPr>
          <p:cNvPr id="4" name="Θέση αριθμού διαφάνειας 3">
            <a:extLst>
              <a:ext uri="{FF2B5EF4-FFF2-40B4-BE49-F238E27FC236}">
                <a16:creationId xmlns:a16="http://schemas.microsoft.com/office/drawing/2014/main" id="{E1A37447-BB1D-4F0F-AE99-7DA5A684E2BD}"/>
              </a:ext>
            </a:extLst>
          </p:cNvPr>
          <p:cNvSpPr>
            <a:spLocks noGrp="1"/>
          </p:cNvSpPr>
          <p:nvPr>
            <p:ph type="sldNum" sz="quarter" idx="13"/>
          </p:nvPr>
        </p:nvSpPr>
        <p:spPr/>
        <p:txBody>
          <a:bodyPr/>
          <a:lstStyle/>
          <a:p>
            <a:pPr>
              <a:defRPr/>
            </a:pPr>
            <a:fld id="{067A270A-E653-4AD2-9076-9115A24AE536}" type="slidenum">
              <a:rPr lang="el-GR" smtClean="0"/>
              <a:pPr>
                <a:defRPr/>
              </a:pPr>
              <a:t>43</a:t>
            </a:fld>
            <a:endParaRPr lang="el-GR"/>
          </a:p>
        </p:txBody>
      </p:sp>
      <p:pic>
        <p:nvPicPr>
          <p:cNvPr id="8" name="Εικόνα 7" descr="\documentclass{article}&#10;\usepackage{amsmath,amsfonts,amssymb,xcolor}&#10;\pagestyle{empty}&#10;\begin{document}&#10;&#10;$a_i$ for $i=1 \dots 6$&#10;&#10;\end{document}" title="IguanaTex Bitmap Display">
            <a:extLst>
              <a:ext uri="{FF2B5EF4-FFF2-40B4-BE49-F238E27FC236}">
                <a16:creationId xmlns:a16="http://schemas.microsoft.com/office/drawing/2014/main" id="{AB38FF42-CF8B-42E2-A8CB-AEE35D46F8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295800" y="2492896"/>
            <a:ext cx="2073216" cy="262064"/>
          </a:xfrm>
          <a:prstGeom prst="rect">
            <a:avLst/>
          </a:prstGeom>
        </p:spPr>
      </p:pic>
      <p:pic>
        <p:nvPicPr>
          <p:cNvPr id="10" name="Εικόνα 9" descr="\documentclass{article}&#10;\usepackage{amsmath,amsfonts,amssymb,xcolor}&#10;\pagestyle{empty}&#10;\begin{document}&#10;&#10;$a^{in}$&#10;&#10;\end{document}" title="IguanaTex Bitmap Display">
            <a:extLst>
              <a:ext uri="{FF2B5EF4-FFF2-40B4-BE49-F238E27FC236}">
                <a16:creationId xmlns:a16="http://schemas.microsoft.com/office/drawing/2014/main" id="{5E44B5FA-366A-4238-94BB-2ED273AB4E2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777982" y="2924944"/>
            <a:ext cx="376686" cy="254172"/>
          </a:xfrm>
          <a:prstGeom prst="rect">
            <a:avLst/>
          </a:prstGeom>
        </p:spPr>
      </p:pic>
      <p:pic>
        <p:nvPicPr>
          <p:cNvPr id="12" name="Εικόνα 11" descr="\documentclass{article}&#10;\usepackage{amsmath,amsfonts,amssymb,xcolor}&#10;\pagestyle{empty}&#10;\begin{document}&#10;&#10;$a_i$&#10;&#10;\end{document}" title="IguanaTex Bitmap Display">
            <a:extLst>
              <a:ext uri="{FF2B5EF4-FFF2-40B4-BE49-F238E27FC236}">
                <a16:creationId xmlns:a16="http://schemas.microsoft.com/office/drawing/2014/main" id="{2FC6FF4B-8DB8-4E34-A0DD-F0318DAC101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511824" y="3429000"/>
            <a:ext cx="224914" cy="181029"/>
          </a:xfrm>
          <a:prstGeom prst="rect">
            <a:avLst/>
          </a:prstGeom>
        </p:spPr>
      </p:pic>
      <p:pic>
        <p:nvPicPr>
          <p:cNvPr id="16" name="Εικόνα 15" descr="\documentclass{article}&#10;\usepackage{amsmath,amsfonts,amssymb,xcolor}&#10;\pagestyle{empty}&#10;\begin{document}&#10;&#10;$P(a_i|a^{in})$&#10;&#10;\end{document}" title="IguanaTex Bitmap Display">
            <a:extLst>
              <a:ext uri="{FF2B5EF4-FFF2-40B4-BE49-F238E27FC236}">
                <a16:creationId xmlns:a16="http://schemas.microsoft.com/office/drawing/2014/main" id="{17B7E0FB-822A-474B-A6F9-3CB591BE521E}"/>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543926" y="3289416"/>
            <a:ext cx="1190861" cy="327884"/>
          </a:xfrm>
          <a:prstGeom prst="rect">
            <a:avLst/>
          </a:prstGeom>
        </p:spPr>
      </p:pic>
      <p:pic>
        <p:nvPicPr>
          <p:cNvPr id="18" name="Εικόνα 17" descr="\documentclass{article}&#10;\usepackage{amsmath,amsfonts,amssymb,xcolor}&#10;\pagestyle{empty}&#10;\begin{document}&#10;&#10;$P(a_i|a^{in})=softmax(\sum_{t=1}^M\sum_{c=1}^N) f_{out}^t(x_c))$&#10;&#10;\end{document}" title="IguanaTex Bitmap Display">
            <a:extLst>
              <a:ext uri="{FF2B5EF4-FFF2-40B4-BE49-F238E27FC236}">
                <a16:creationId xmlns:a16="http://schemas.microsoft.com/office/drawing/2014/main" id="{0ABDE859-8BE7-4772-9F91-1C22BC85EE4F}"/>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719736" y="4035788"/>
            <a:ext cx="5717943" cy="391314"/>
          </a:xfrm>
          <a:prstGeom prst="rect">
            <a:avLst/>
          </a:prstGeom>
        </p:spPr>
      </p:pic>
    </p:spTree>
    <p:extLst>
      <p:ext uri="{BB962C8B-B14F-4D97-AF65-F5344CB8AC3E}">
        <p14:creationId xmlns:p14="http://schemas.microsoft.com/office/powerpoint/2010/main" val="616294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4BB0996-1BDA-4827-861E-3640B9AA97EE}"/>
              </a:ext>
            </a:extLst>
          </p:cNvPr>
          <p:cNvSpPr>
            <a:spLocks noGrp="1"/>
          </p:cNvSpPr>
          <p:nvPr>
            <p:ph type="title"/>
          </p:nvPr>
        </p:nvSpPr>
        <p:spPr>
          <a:xfrm>
            <a:off x="2695300" y="4933123"/>
            <a:ext cx="7521480" cy="1016157"/>
          </a:xfrm>
        </p:spPr>
        <p:txBody>
          <a:bodyPr/>
          <a:lstStyle/>
          <a:p>
            <a:pPr algn="ctr"/>
            <a:r>
              <a:rPr lang="en-US" sz="2000" b="0" dirty="0">
                <a:solidFill>
                  <a:schemeClr val="tx1"/>
                </a:solidFill>
              </a:rPr>
              <a:t> the ST-GCN spatial temporal graph of a skeleton sequence which is used to classify the action of a human</a:t>
            </a:r>
            <a:br>
              <a:rPr lang="en-US" sz="2000" dirty="0">
                <a:solidFill>
                  <a:schemeClr val="tx1"/>
                </a:solidFill>
              </a:rPr>
            </a:br>
            <a:r>
              <a:rPr lang="en-US" sz="2000" dirty="0">
                <a:solidFill>
                  <a:schemeClr val="tx1"/>
                </a:solidFill>
              </a:rPr>
              <a:t>[HUA2019]</a:t>
            </a:r>
            <a:endParaRPr lang="en-US" sz="2000" dirty="0"/>
          </a:p>
        </p:txBody>
      </p:sp>
      <p:pic>
        <p:nvPicPr>
          <p:cNvPr id="7" name="Θέση περιεχομένου 6">
            <a:extLst>
              <a:ext uri="{FF2B5EF4-FFF2-40B4-BE49-F238E27FC236}">
                <a16:creationId xmlns:a16="http://schemas.microsoft.com/office/drawing/2014/main" id="{3F63AD12-CAD6-4D16-BBC8-1AA2D715B0C0}"/>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3071664" y="1196752"/>
            <a:ext cx="6768752" cy="3746045"/>
          </a:xfrm>
        </p:spPr>
      </p:pic>
      <p:sp>
        <p:nvSpPr>
          <p:cNvPr id="4" name="Θέση αριθμού διαφάνειας 3">
            <a:extLst>
              <a:ext uri="{FF2B5EF4-FFF2-40B4-BE49-F238E27FC236}">
                <a16:creationId xmlns:a16="http://schemas.microsoft.com/office/drawing/2014/main" id="{F24DD2F2-5324-4E0B-AED8-43418C9F51E3}"/>
              </a:ext>
            </a:extLst>
          </p:cNvPr>
          <p:cNvSpPr>
            <a:spLocks noGrp="1"/>
          </p:cNvSpPr>
          <p:nvPr>
            <p:ph type="sldNum" sz="quarter" idx="13"/>
          </p:nvPr>
        </p:nvSpPr>
        <p:spPr/>
        <p:txBody>
          <a:bodyPr/>
          <a:lstStyle/>
          <a:p>
            <a:pPr>
              <a:defRPr/>
            </a:pPr>
            <a:fld id="{067A270A-E653-4AD2-9076-9115A24AE536}" type="slidenum">
              <a:rPr lang="el-GR" smtClean="0"/>
              <a:pPr>
                <a:defRPr/>
              </a:pPr>
              <a:t>44</a:t>
            </a:fld>
            <a:endParaRPr lang="el-GR"/>
          </a:p>
        </p:txBody>
      </p:sp>
    </p:spTree>
    <p:extLst>
      <p:ext uri="{BB962C8B-B14F-4D97-AF65-F5344CB8AC3E}">
        <p14:creationId xmlns:p14="http://schemas.microsoft.com/office/powerpoint/2010/main" val="3202310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E1BAEC0-FF56-4327-9DB0-3F3F638D6E3F}"/>
              </a:ext>
            </a:extLst>
          </p:cNvPr>
          <p:cNvSpPr>
            <a:spLocks noGrp="1"/>
          </p:cNvSpPr>
          <p:nvPr>
            <p:ph type="title"/>
          </p:nvPr>
        </p:nvSpPr>
        <p:spPr>
          <a:xfrm>
            <a:off x="2423592" y="5143499"/>
            <a:ext cx="7827422" cy="949797"/>
          </a:xfrm>
        </p:spPr>
        <p:txBody>
          <a:bodyPr/>
          <a:lstStyle/>
          <a:p>
            <a:pPr algn="ctr"/>
            <a:r>
              <a:rPr lang="en-US" sz="2000" b="0" dirty="0">
                <a:solidFill>
                  <a:schemeClr val="tx1"/>
                </a:solidFill>
                <a:effectLst/>
                <a:ea typeface="TeXGyrePagella"/>
                <a:cs typeface="Arial" panose="020B0604020202020204" pitchFamily="34" charset="0"/>
              </a:rPr>
              <a:t>Simulation experimental result of the system when two person perform similar actions</a:t>
            </a:r>
            <a:br>
              <a:rPr lang="en-US" sz="2000" dirty="0">
                <a:solidFill>
                  <a:schemeClr val="tx1"/>
                </a:solidFill>
              </a:rPr>
            </a:br>
            <a:r>
              <a:rPr lang="en-US" sz="2000" dirty="0">
                <a:solidFill>
                  <a:schemeClr val="tx1"/>
                </a:solidFill>
              </a:rPr>
              <a:t>[HUA2019]</a:t>
            </a:r>
            <a:endParaRPr lang="en-US" sz="2000" b="0" dirty="0"/>
          </a:p>
        </p:txBody>
      </p:sp>
      <p:pic>
        <p:nvPicPr>
          <p:cNvPr id="8" name="Θέση περιεχομένου 7">
            <a:extLst>
              <a:ext uri="{FF2B5EF4-FFF2-40B4-BE49-F238E27FC236}">
                <a16:creationId xmlns:a16="http://schemas.microsoft.com/office/drawing/2014/main" id="{4D8705CC-E4E8-4609-B117-08CF0D3BDB84}"/>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423592" y="878440"/>
            <a:ext cx="7827422" cy="4249737"/>
          </a:xfrm>
        </p:spPr>
      </p:pic>
      <p:sp>
        <p:nvSpPr>
          <p:cNvPr id="4" name="Θέση αριθμού διαφάνειας 3">
            <a:extLst>
              <a:ext uri="{FF2B5EF4-FFF2-40B4-BE49-F238E27FC236}">
                <a16:creationId xmlns:a16="http://schemas.microsoft.com/office/drawing/2014/main" id="{494A45CD-9832-44FF-8BF9-B938246ED6C9}"/>
              </a:ext>
            </a:extLst>
          </p:cNvPr>
          <p:cNvSpPr>
            <a:spLocks noGrp="1"/>
          </p:cNvSpPr>
          <p:nvPr>
            <p:ph type="sldNum" sz="quarter" idx="13"/>
          </p:nvPr>
        </p:nvSpPr>
        <p:spPr/>
        <p:txBody>
          <a:bodyPr/>
          <a:lstStyle/>
          <a:p>
            <a:pPr>
              <a:defRPr/>
            </a:pPr>
            <a:fld id="{067A270A-E653-4AD2-9076-9115A24AE536}" type="slidenum">
              <a:rPr lang="el-GR" smtClean="0"/>
              <a:pPr>
                <a:defRPr/>
              </a:pPr>
              <a:t>45</a:t>
            </a:fld>
            <a:endParaRPr lang="el-GR"/>
          </a:p>
        </p:txBody>
      </p:sp>
    </p:spTree>
    <p:extLst>
      <p:ext uri="{BB962C8B-B14F-4D97-AF65-F5344CB8AC3E}">
        <p14:creationId xmlns:p14="http://schemas.microsoft.com/office/powerpoint/2010/main" val="2250278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FA00C8C0-FD1D-43F3-8BC0-896606FDD369}"/>
              </a:ext>
            </a:extLst>
          </p:cNvPr>
          <p:cNvSpPr>
            <a:spLocks noGrp="1"/>
          </p:cNvSpPr>
          <p:nvPr>
            <p:ph type="title"/>
          </p:nvPr>
        </p:nvSpPr>
        <p:spPr>
          <a:xfrm>
            <a:off x="1415480" y="365125"/>
            <a:ext cx="8784976" cy="5991225"/>
          </a:xfrm>
        </p:spPr>
        <p:txBody>
          <a:bodyPr/>
          <a:lstStyle/>
          <a:p>
            <a:r>
              <a:rPr lang="en-US" sz="6000" dirty="0"/>
              <a:t>DATASETS</a:t>
            </a:r>
          </a:p>
        </p:txBody>
      </p:sp>
      <p:sp>
        <p:nvSpPr>
          <p:cNvPr id="4" name="Θέση αριθμού διαφάνειας 3">
            <a:extLst>
              <a:ext uri="{FF2B5EF4-FFF2-40B4-BE49-F238E27FC236}">
                <a16:creationId xmlns:a16="http://schemas.microsoft.com/office/drawing/2014/main" id="{F79F5EF5-3F6C-4A1E-B62E-CC5DC3DDA2C0}"/>
              </a:ext>
            </a:extLst>
          </p:cNvPr>
          <p:cNvSpPr>
            <a:spLocks noGrp="1"/>
          </p:cNvSpPr>
          <p:nvPr>
            <p:ph type="sldNum" sz="quarter" idx="10"/>
          </p:nvPr>
        </p:nvSpPr>
        <p:spPr/>
        <p:txBody>
          <a:bodyPr/>
          <a:lstStyle/>
          <a:p>
            <a:pPr>
              <a:defRPr/>
            </a:pPr>
            <a:fld id="{067A270A-E653-4AD2-9076-9115A24AE536}" type="slidenum">
              <a:rPr lang="el-GR" smtClean="0"/>
              <a:pPr>
                <a:defRPr/>
              </a:pPr>
              <a:t>46</a:t>
            </a:fld>
            <a:endParaRPr lang="el-GR"/>
          </a:p>
        </p:txBody>
      </p:sp>
    </p:spTree>
    <p:extLst>
      <p:ext uri="{BB962C8B-B14F-4D97-AF65-F5344CB8AC3E}">
        <p14:creationId xmlns:p14="http://schemas.microsoft.com/office/powerpoint/2010/main" val="3060956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99E03CE9-A7E9-4737-BDC6-F922BB868B04}"/>
              </a:ext>
            </a:extLst>
          </p:cNvPr>
          <p:cNvSpPr>
            <a:spLocks noGrp="1"/>
          </p:cNvSpPr>
          <p:nvPr>
            <p:ph type="title"/>
          </p:nvPr>
        </p:nvSpPr>
        <p:spPr/>
        <p:txBody>
          <a:bodyPr/>
          <a:lstStyle/>
          <a:p>
            <a:r>
              <a:rPr lang="en-US" dirty="0"/>
              <a:t>Datasets</a:t>
            </a:r>
            <a:br>
              <a:rPr lang="en-US" dirty="0"/>
            </a:br>
            <a:r>
              <a:rPr lang="en-US" dirty="0"/>
              <a:t> for Gesture Recognition</a:t>
            </a:r>
          </a:p>
        </p:txBody>
      </p:sp>
      <p:sp>
        <p:nvSpPr>
          <p:cNvPr id="5" name="Θέση περιεχομένου 4">
            <a:extLst>
              <a:ext uri="{FF2B5EF4-FFF2-40B4-BE49-F238E27FC236}">
                <a16:creationId xmlns:a16="http://schemas.microsoft.com/office/drawing/2014/main" id="{156C5F70-5017-456D-B954-42A97017A824}"/>
              </a:ext>
            </a:extLst>
          </p:cNvPr>
          <p:cNvSpPr>
            <a:spLocks noGrp="1"/>
          </p:cNvSpPr>
          <p:nvPr>
            <p:ph sz="quarter" idx="12"/>
          </p:nvPr>
        </p:nvSpPr>
        <p:spPr/>
        <p:txBody>
          <a:bodyPr/>
          <a:lstStyle/>
          <a:p>
            <a:pPr marL="0" indent="0" algn="just">
              <a:buNone/>
            </a:pPr>
            <a:r>
              <a:rPr lang="en-US" sz="3200" dirty="0"/>
              <a:t>Recently, deep learning models are the state of the art in the methodology of gesture recognition. Different modalities of data inputs(such as skeleton joints information, human body shape, RGB, optical flow, and depth frames) are combined for the training of these models, therefore there is a significant amount of datasets which had been created based on gesture recognition.</a:t>
            </a:r>
          </a:p>
          <a:p>
            <a:endParaRPr lang="en-US" dirty="0"/>
          </a:p>
        </p:txBody>
      </p:sp>
      <p:sp>
        <p:nvSpPr>
          <p:cNvPr id="3" name="Θέση αριθμού διαφάνειας 2">
            <a:extLst>
              <a:ext uri="{FF2B5EF4-FFF2-40B4-BE49-F238E27FC236}">
                <a16:creationId xmlns:a16="http://schemas.microsoft.com/office/drawing/2014/main" id="{707C6F30-2B8B-4018-BA6A-CD48B082DF65}"/>
              </a:ext>
            </a:extLst>
          </p:cNvPr>
          <p:cNvSpPr>
            <a:spLocks noGrp="1"/>
          </p:cNvSpPr>
          <p:nvPr>
            <p:ph type="sldNum" sz="quarter" idx="13"/>
          </p:nvPr>
        </p:nvSpPr>
        <p:spPr/>
        <p:txBody>
          <a:bodyPr/>
          <a:lstStyle/>
          <a:p>
            <a:pPr>
              <a:defRPr/>
            </a:pPr>
            <a:fld id="{2AC0C609-90B0-4BB8-8EC5-0EA5637212F7}" type="slidenum">
              <a:rPr lang="el-GR" smtClean="0"/>
              <a:pPr>
                <a:defRPr/>
              </a:pPr>
              <a:t>47</a:t>
            </a:fld>
            <a:endParaRPr lang="el-GR"/>
          </a:p>
        </p:txBody>
      </p:sp>
    </p:spTree>
    <p:extLst>
      <p:ext uri="{BB962C8B-B14F-4D97-AF65-F5344CB8AC3E}">
        <p14:creationId xmlns:p14="http://schemas.microsoft.com/office/powerpoint/2010/main" val="867953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6DCB0E2-65A3-4255-B2D2-7B9A09482DD5}"/>
              </a:ext>
            </a:extLst>
          </p:cNvPr>
          <p:cNvSpPr>
            <a:spLocks noGrp="1"/>
          </p:cNvSpPr>
          <p:nvPr>
            <p:ph type="title"/>
          </p:nvPr>
        </p:nvSpPr>
        <p:spPr/>
        <p:txBody>
          <a:bodyPr/>
          <a:lstStyle/>
          <a:p>
            <a:r>
              <a:rPr lang="en-US" dirty="0"/>
              <a:t>DVS128 Gesture Dataset</a:t>
            </a:r>
          </a:p>
        </p:txBody>
      </p:sp>
      <p:sp>
        <p:nvSpPr>
          <p:cNvPr id="3" name="Θέση περιεχομένου 2">
            <a:extLst>
              <a:ext uri="{FF2B5EF4-FFF2-40B4-BE49-F238E27FC236}">
                <a16:creationId xmlns:a16="http://schemas.microsoft.com/office/drawing/2014/main" id="{09483480-C076-4341-BC18-EFD626D36CF7}"/>
              </a:ext>
            </a:extLst>
          </p:cNvPr>
          <p:cNvSpPr>
            <a:spLocks noGrp="1"/>
          </p:cNvSpPr>
          <p:nvPr>
            <p:ph sz="quarter" idx="12"/>
          </p:nvPr>
        </p:nvSpPr>
        <p:spPr/>
        <p:txBody>
          <a:bodyPr/>
          <a:lstStyle/>
          <a:p>
            <a:pPr algn="just"/>
            <a:r>
              <a:rPr lang="en-US" sz="2400" dirty="0"/>
              <a:t>The CVPR 2017 paper “A Low Power, Fully Event-Based Gesture Recognition System.” describes a real time gesture Recognition model which used this dataset for training.</a:t>
            </a:r>
          </a:p>
          <a:p>
            <a:pPr algn="just"/>
            <a:r>
              <a:rPr lang="en-US" sz="2400" dirty="0"/>
              <a:t>The dataset contains 11 hand gestures from 29 subjects under 3 illumination conditions.</a:t>
            </a:r>
          </a:p>
          <a:p>
            <a:pPr algn="just"/>
            <a:r>
              <a:rPr lang="en-US" sz="2400" dirty="0"/>
              <a:t>Each trial has two files: an data file contains the DVS128 events, and an annotation file  contains the start and stop times of each gesture.</a:t>
            </a:r>
          </a:p>
          <a:p>
            <a:pPr algn="just"/>
            <a:r>
              <a:rPr lang="en-US" sz="2400" dirty="0"/>
              <a:t>Filenames identify the subject and illumination condition in each trial.</a:t>
            </a:r>
          </a:p>
          <a:p>
            <a:pPr marL="0" indent="0" algn="ctr">
              <a:buNone/>
            </a:pPr>
            <a:r>
              <a:rPr lang="en-US" sz="2400" b="1" dirty="0"/>
              <a:t>[DVS]</a:t>
            </a:r>
          </a:p>
          <a:p>
            <a:endParaRPr lang="en-US" dirty="0"/>
          </a:p>
        </p:txBody>
      </p:sp>
      <p:sp>
        <p:nvSpPr>
          <p:cNvPr id="4" name="Θέση αριθμού διαφάνειας 3">
            <a:extLst>
              <a:ext uri="{FF2B5EF4-FFF2-40B4-BE49-F238E27FC236}">
                <a16:creationId xmlns:a16="http://schemas.microsoft.com/office/drawing/2014/main" id="{7D5F3684-7E0A-4BE5-9F99-EDFFC0FCF978}"/>
              </a:ext>
            </a:extLst>
          </p:cNvPr>
          <p:cNvSpPr>
            <a:spLocks noGrp="1"/>
          </p:cNvSpPr>
          <p:nvPr>
            <p:ph type="sldNum" sz="quarter" idx="13"/>
          </p:nvPr>
        </p:nvSpPr>
        <p:spPr/>
        <p:txBody>
          <a:bodyPr/>
          <a:lstStyle/>
          <a:p>
            <a:pPr>
              <a:defRPr/>
            </a:pPr>
            <a:fld id="{067A270A-E653-4AD2-9076-9115A24AE536}" type="slidenum">
              <a:rPr lang="el-GR" smtClean="0"/>
              <a:pPr>
                <a:defRPr/>
              </a:pPr>
              <a:t>48</a:t>
            </a:fld>
            <a:endParaRPr lang="el-GR"/>
          </a:p>
        </p:txBody>
      </p:sp>
    </p:spTree>
    <p:extLst>
      <p:ext uri="{BB962C8B-B14F-4D97-AF65-F5344CB8AC3E}">
        <p14:creationId xmlns:p14="http://schemas.microsoft.com/office/powerpoint/2010/main" val="2625768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89F485B-F3C5-4183-818C-CF53CCBA0BB3}"/>
              </a:ext>
            </a:extLst>
          </p:cNvPr>
          <p:cNvSpPr>
            <a:spLocks noGrp="1"/>
          </p:cNvSpPr>
          <p:nvPr>
            <p:ph type="title"/>
          </p:nvPr>
        </p:nvSpPr>
        <p:spPr/>
        <p:txBody>
          <a:bodyPr/>
          <a:lstStyle/>
          <a:p>
            <a:r>
              <a:rPr lang="en-US" sz="3600" dirty="0"/>
              <a:t>Hand Gesture Recognition Using 3D Skeletal Dataset</a:t>
            </a:r>
          </a:p>
        </p:txBody>
      </p:sp>
      <p:sp>
        <p:nvSpPr>
          <p:cNvPr id="3" name="Θέση περιεχομένου 2">
            <a:extLst>
              <a:ext uri="{FF2B5EF4-FFF2-40B4-BE49-F238E27FC236}">
                <a16:creationId xmlns:a16="http://schemas.microsoft.com/office/drawing/2014/main" id="{9DFE27BE-634D-4F39-B624-04FCA41E3AA3}"/>
              </a:ext>
            </a:extLst>
          </p:cNvPr>
          <p:cNvSpPr>
            <a:spLocks noGrp="1"/>
          </p:cNvSpPr>
          <p:nvPr>
            <p:ph sz="quarter" idx="12"/>
          </p:nvPr>
        </p:nvSpPr>
        <p:spPr>
          <a:xfrm>
            <a:off x="1383927" y="1732701"/>
            <a:ext cx="10009188" cy="4432603"/>
          </a:xfrm>
        </p:spPr>
        <p:txBody>
          <a:bodyPr/>
          <a:lstStyle/>
          <a:p>
            <a:pPr algn="just"/>
            <a:r>
              <a:rPr lang="en-US" sz="2400" dirty="0"/>
              <a:t>There are 14 hand gestures in this dataset performed in two ways: with only one finger and with the whole hand.</a:t>
            </a:r>
          </a:p>
          <a:p>
            <a:pPr algn="just"/>
            <a:r>
              <a:rPr lang="en-US" sz="2400" dirty="0"/>
              <a:t>There are 2800 sequences, every gesture is performed between 1 and 10 times by 28 participants in both of the ways.</a:t>
            </a:r>
          </a:p>
          <a:p>
            <a:pPr algn="just"/>
            <a:r>
              <a:rPr lang="en-US" sz="2400" dirty="0"/>
              <a:t>The gesture, the number of fingers that was used, the performer and the trial, were all labelled in every sequence.</a:t>
            </a:r>
          </a:p>
          <a:p>
            <a:pPr algn="just"/>
            <a:r>
              <a:rPr lang="en-US" sz="2400" dirty="0"/>
              <a:t>Each frame of sequences contains the coordinates of 22 joints both in the 2D depth image space and in the 3D world space forming a full hand skeleton.</a:t>
            </a:r>
          </a:p>
          <a:p>
            <a:pPr algn="just"/>
            <a:r>
              <a:rPr lang="en-US" sz="2400" dirty="0"/>
              <a:t> The skeletons were captured at 30 frames per second.</a:t>
            </a:r>
          </a:p>
          <a:p>
            <a:pPr marL="0" indent="0" algn="ctr">
              <a:buNone/>
            </a:pPr>
            <a:r>
              <a:rPr lang="en-US" sz="2400" b="1" dirty="0"/>
              <a:t>[SKD]</a:t>
            </a:r>
          </a:p>
          <a:p>
            <a:endParaRPr lang="en-US" dirty="0"/>
          </a:p>
        </p:txBody>
      </p:sp>
      <p:sp>
        <p:nvSpPr>
          <p:cNvPr id="4" name="Θέση αριθμού διαφάνειας 3">
            <a:extLst>
              <a:ext uri="{FF2B5EF4-FFF2-40B4-BE49-F238E27FC236}">
                <a16:creationId xmlns:a16="http://schemas.microsoft.com/office/drawing/2014/main" id="{9E3A47B7-050F-459D-B2ED-90D823BE389F}"/>
              </a:ext>
            </a:extLst>
          </p:cNvPr>
          <p:cNvSpPr>
            <a:spLocks noGrp="1"/>
          </p:cNvSpPr>
          <p:nvPr>
            <p:ph type="sldNum" sz="quarter" idx="13"/>
          </p:nvPr>
        </p:nvSpPr>
        <p:spPr/>
        <p:txBody>
          <a:bodyPr/>
          <a:lstStyle/>
          <a:p>
            <a:pPr>
              <a:defRPr/>
            </a:pPr>
            <a:fld id="{067A270A-E653-4AD2-9076-9115A24AE536}" type="slidenum">
              <a:rPr lang="el-GR" smtClean="0"/>
              <a:pPr>
                <a:defRPr/>
              </a:pPr>
              <a:t>49</a:t>
            </a:fld>
            <a:endParaRPr lang="el-GR"/>
          </a:p>
        </p:txBody>
      </p:sp>
    </p:spTree>
    <p:extLst>
      <p:ext uri="{BB962C8B-B14F-4D97-AF65-F5344CB8AC3E}">
        <p14:creationId xmlns:p14="http://schemas.microsoft.com/office/powerpoint/2010/main" val="331829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B5D04AC-670C-4040-B33F-F0B82C43CE29}"/>
              </a:ext>
            </a:extLst>
          </p:cNvPr>
          <p:cNvSpPr>
            <a:spLocks noGrp="1"/>
          </p:cNvSpPr>
          <p:nvPr>
            <p:ph type="title"/>
          </p:nvPr>
        </p:nvSpPr>
        <p:spPr>
          <a:xfrm>
            <a:off x="1415480" y="365125"/>
            <a:ext cx="10513168" cy="5800179"/>
          </a:xfrm>
        </p:spPr>
        <p:txBody>
          <a:bodyPr/>
          <a:lstStyle/>
          <a:p>
            <a:r>
              <a:rPr lang="en-US" dirty="0"/>
              <a:t>GESTURE TYPES</a:t>
            </a:r>
          </a:p>
        </p:txBody>
      </p:sp>
      <p:sp>
        <p:nvSpPr>
          <p:cNvPr id="3" name="Θέση αριθμού διαφάνειας 2">
            <a:extLst>
              <a:ext uri="{FF2B5EF4-FFF2-40B4-BE49-F238E27FC236}">
                <a16:creationId xmlns:a16="http://schemas.microsoft.com/office/drawing/2014/main" id="{E0CFDF6D-F861-450F-9156-C7F433280E26}"/>
              </a:ext>
            </a:extLst>
          </p:cNvPr>
          <p:cNvSpPr>
            <a:spLocks noGrp="1"/>
          </p:cNvSpPr>
          <p:nvPr>
            <p:ph type="sldNum" sz="quarter" idx="10"/>
          </p:nvPr>
        </p:nvSpPr>
        <p:spPr/>
        <p:txBody>
          <a:bodyPr/>
          <a:lstStyle/>
          <a:p>
            <a:pPr>
              <a:defRPr/>
            </a:pPr>
            <a:fld id="{2AC0C609-90B0-4BB8-8EC5-0EA5637212F7}" type="slidenum">
              <a:rPr lang="el-GR" smtClean="0"/>
              <a:pPr>
                <a:defRPr/>
              </a:pPr>
              <a:t>5</a:t>
            </a:fld>
            <a:endParaRPr lang="el-GR"/>
          </a:p>
        </p:txBody>
      </p:sp>
    </p:spTree>
    <p:extLst>
      <p:ext uri="{BB962C8B-B14F-4D97-AF65-F5344CB8AC3E}">
        <p14:creationId xmlns:p14="http://schemas.microsoft.com/office/powerpoint/2010/main" val="527683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7A74C20-EE76-4E88-B355-AAEA24F1D4D5}"/>
              </a:ext>
            </a:extLst>
          </p:cNvPr>
          <p:cNvSpPr>
            <a:spLocks noGrp="1"/>
          </p:cNvSpPr>
          <p:nvPr>
            <p:ph type="title"/>
          </p:nvPr>
        </p:nvSpPr>
        <p:spPr/>
        <p:txBody>
          <a:bodyPr/>
          <a:lstStyle/>
          <a:p>
            <a:r>
              <a:rPr lang="en-US" dirty="0"/>
              <a:t>HGM-4</a:t>
            </a:r>
          </a:p>
        </p:txBody>
      </p:sp>
      <p:sp>
        <p:nvSpPr>
          <p:cNvPr id="3" name="Θέση περιεχομένου 2">
            <a:extLst>
              <a:ext uri="{FF2B5EF4-FFF2-40B4-BE49-F238E27FC236}">
                <a16:creationId xmlns:a16="http://schemas.microsoft.com/office/drawing/2014/main" id="{59B368D9-38DB-4951-9907-9AF7EE6A9D1F}"/>
              </a:ext>
            </a:extLst>
          </p:cNvPr>
          <p:cNvSpPr>
            <a:spLocks noGrp="1"/>
          </p:cNvSpPr>
          <p:nvPr>
            <p:ph sz="quarter" idx="12"/>
          </p:nvPr>
        </p:nvSpPr>
        <p:spPr>
          <a:xfrm>
            <a:off x="1343472" y="1729824"/>
            <a:ext cx="10009188" cy="4626526"/>
          </a:xfrm>
        </p:spPr>
        <p:txBody>
          <a:bodyPr/>
          <a:lstStyle/>
          <a:p>
            <a:r>
              <a:rPr lang="en-US" sz="2400" dirty="0"/>
              <a:t>The HGM-4 dataset is built for hand gesture recognition and contains 4,160 color images (1280 × 700 pixels) of 26 hand gestures captured by 4 cameras at different position.</a:t>
            </a:r>
          </a:p>
          <a:p>
            <a:r>
              <a:rPr lang="en-US" sz="2400" dirty="0"/>
              <a:t>The images were taken indoor at different positions and the background was removed semi-automatically.</a:t>
            </a:r>
          </a:p>
          <a:p>
            <a:r>
              <a:rPr lang="en-US" sz="2400" dirty="0"/>
              <a:t>This dataset can be used for studying the hand-gesture recognition problems in the perception of multiple views.</a:t>
            </a:r>
          </a:p>
          <a:p>
            <a:r>
              <a:rPr lang="en-US" sz="2400" dirty="0"/>
              <a:t>Every image from 4 cameras were combined to be in the training set or in the testing set with all possible combination.</a:t>
            </a:r>
          </a:p>
          <a:p>
            <a:pPr marL="0" indent="0" algn="ctr">
              <a:buNone/>
            </a:pPr>
            <a:r>
              <a:rPr lang="en-US" sz="2400" b="1" dirty="0"/>
              <a:t>[GM4]</a:t>
            </a:r>
          </a:p>
          <a:p>
            <a:endParaRPr lang="en-US" dirty="0"/>
          </a:p>
        </p:txBody>
      </p:sp>
      <p:sp>
        <p:nvSpPr>
          <p:cNvPr id="4" name="Θέση αριθμού διαφάνειας 3">
            <a:extLst>
              <a:ext uri="{FF2B5EF4-FFF2-40B4-BE49-F238E27FC236}">
                <a16:creationId xmlns:a16="http://schemas.microsoft.com/office/drawing/2014/main" id="{4AC6FB12-499B-4789-A57E-3E2DE96F00CF}"/>
              </a:ext>
            </a:extLst>
          </p:cNvPr>
          <p:cNvSpPr>
            <a:spLocks noGrp="1"/>
          </p:cNvSpPr>
          <p:nvPr>
            <p:ph type="sldNum" sz="quarter" idx="13"/>
          </p:nvPr>
        </p:nvSpPr>
        <p:spPr/>
        <p:txBody>
          <a:bodyPr/>
          <a:lstStyle/>
          <a:p>
            <a:pPr>
              <a:defRPr/>
            </a:pPr>
            <a:fld id="{067A270A-E653-4AD2-9076-9115A24AE536}" type="slidenum">
              <a:rPr lang="el-GR" smtClean="0"/>
              <a:pPr>
                <a:defRPr/>
              </a:pPr>
              <a:t>50</a:t>
            </a:fld>
            <a:endParaRPr lang="el-GR"/>
          </a:p>
        </p:txBody>
      </p:sp>
    </p:spTree>
    <p:extLst>
      <p:ext uri="{BB962C8B-B14F-4D97-AF65-F5344CB8AC3E}">
        <p14:creationId xmlns:p14="http://schemas.microsoft.com/office/powerpoint/2010/main" val="2086480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EB7560B-EF7E-4C13-9D52-AE1D287734B9}"/>
              </a:ext>
            </a:extLst>
          </p:cNvPr>
          <p:cNvSpPr>
            <a:spLocks noGrp="1"/>
          </p:cNvSpPr>
          <p:nvPr>
            <p:ph type="title"/>
          </p:nvPr>
        </p:nvSpPr>
        <p:spPr>
          <a:xfrm>
            <a:off x="1343472" y="404664"/>
            <a:ext cx="7521480" cy="864096"/>
          </a:xfrm>
        </p:spPr>
        <p:txBody>
          <a:bodyPr/>
          <a:lstStyle/>
          <a:p>
            <a:r>
              <a:rPr lang="en-US" dirty="0"/>
              <a:t>EgoGesture Dataset</a:t>
            </a:r>
          </a:p>
        </p:txBody>
      </p:sp>
      <p:sp>
        <p:nvSpPr>
          <p:cNvPr id="3" name="Θέση περιεχομένου 2">
            <a:extLst>
              <a:ext uri="{FF2B5EF4-FFF2-40B4-BE49-F238E27FC236}">
                <a16:creationId xmlns:a16="http://schemas.microsoft.com/office/drawing/2014/main" id="{68F53BE1-1B30-47E3-BA6C-18C55CD721B4}"/>
              </a:ext>
            </a:extLst>
          </p:cNvPr>
          <p:cNvSpPr>
            <a:spLocks noGrp="1"/>
          </p:cNvSpPr>
          <p:nvPr>
            <p:ph sz="quarter" idx="12"/>
          </p:nvPr>
        </p:nvSpPr>
        <p:spPr>
          <a:xfrm>
            <a:off x="1343472" y="1268761"/>
            <a:ext cx="10009188" cy="5087589"/>
          </a:xfrm>
        </p:spPr>
        <p:txBody>
          <a:bodyPr/>
          <a:lstStyle/>
          <a:p>
            <a:pPr algn="just"/>
            <a:r>
              <a:rPr lang="en-US" sz="2000" dirty="0"/>
              <a:t>The dataset contains 2,081 RGB-D videos, 24,161 gesture samples and 2,953,224 frames from 50 distinct subjects.</a:t>
            </a:r>
          </a:p>
          <a:p>
            <a:pPr algn="just"/>
            <a:r>
              <a:rPr lang="en-US" sz="2000" dirty="0"/>
              <a:t>There are 83 classes of static or dynamic gestures performed on interaction with wearable devices.</a:t>
            </a:r>
          </a:p>
          <a:p>
            <a:pPr algn="just"/>
            <a:r>
              <a:rPr lang="en-US" sz="2000" dirty="0"/>
              <a:t>The videos was made in 6 different scenes, 4 indoor and 2 outdoor. There are videos where the gestures were performed by people while they were walking.</a:t>
            </a:r>
          </a:p>
          <a:p>
            <a:pPr algn="just"/>
            <a:r>
              <a:rPr lang="en-US" sz="2000" dirty="0"/>
              <a:t>The two-modality videos, RGB and depth modules, are recorded in a resolution of 640ⅹ480 pixel with 30 fps.</a:t>
            </a:r>
          </a:p>
          <a:p>
            <a:pPr algn="just"/>
            <a:r>
              <a:rPr lang="en-US" sz="2000" dirty="0"/>
              <a:t>The gestures performed randomly, thus the videos can be applied to evaluate gesture detection in sequence.</a:t>
            </a:r>
          </a:p>
          <a:p>
            <a:pPr algn="just"/>
            <a:r>
              <a:rPr lang="en-US" sz="2000" dirty="0"/>
              <a:t>The volume of the data is about 46G of RGB-D videos and about 32G of images(320x240).</a:t>
            </a:r>
          </a:p>
          <a:p>
            <a:pPr marL="0" indent="0" algn="ctr">
              <a:buNone/>
            </a:pPr>
            <a:r>
              <a:rPr lang="en-US" sz="2000" b="1" dirty="0"/>
              <a:t>[EGO2018] </a:t>
            </a:r>
          </a:p>
          <a:p>
            <a:endParaRPr lang="en-US" dirty="0"/>
          </a:p>
        </p:txBody>
      </p:sp>
      <p:sp>
        <p:nvSpPr>
          <p:cNvPr id="4" name="Θέση αριθμού διαφάνειας 3">
            <a:extLst>
              <a:ext uri="{FF2B5EF4-FFF2-40B4-BE49-F238E27FC236}">
                <a16:creationId xmlns:a16="http://schemas.microsoft.com/office/drawing/2014/main" id="{55610A36-87A4-40C6-A61A-794F9F7240A8}"/>
              </a:ext>
            </a:extLst>
          </p:cNvPr>
          <p:cNvSpPr>
            <a:spLocks noGrp="1"/>
          </p:cNvSpPr>
          <p:nvPr>
            <p:ph type="sldNum" sz="quarter" idx="13"/>
          </p:nvPr>
        </p:nvSpPr>
        <p:spPr/>
        <p:txBody>
          <a:bodyPr/>
          <a:lstStyle/>
          <a:p>
            <a:pPr>
              <a:defRPr/>
            </a:pPr>
            <a:fld id="{067A270A-E653-4AD2-9076-9115A24AE536}" type="slidenum">
              <a:rPr lang="el-GR" smtClean="0"/>
              <a:pPr>
                <a:defRPr/>
              </a:pPr>
              <a:t>51</a:t>
            </a:fld>
            <a:endParaRPr lang="el-GR"/>
          </a:p>
        </p:txBody>
      </p:sp>
    </p:spTree>
    <p:extLst>
      <p:ext uri="{BB962C8B-B14F-4D97-AF65-F5344CB8AC3E}">
        <p14:creationId xmlns:p14="http://schemas.microsoft.com/office/powerpoint/2010/main" val="2739419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F632D1D-DBCA-40B2-9A7C-CDB14E7BF642}"/>
              </a:ext>
            </a:extLst>
          </p:cNvPr>
          <p:cNvSpPr>
            <a:spLocks noGrp="1"/>
          </p:cNvSpPr>
          <p:nvPr>
            <p:ph type="title"/>
          </p:nvPr>
        </p:nvSpPr>
        <p:spPr>
          <a:xfrm>
            <a:off x="2351584" y="4884910"/>
            <a:ext cx="6854595" cy="864096"/>
          </a:xfrm>
        </p:spPr>
        <p:txBody>
          <a:bodyPr/>
          <a:lstStyle/>
          <a:p>
            <a:pPr algn="ctr"/>
            <a:r>
              <a:rPr lang="en-US" sz="2000" b="0" dirty="0">
                <a:solidFill>
                  <a:schemeClr val="tx1"/>
                </a:solidFill>
              </a:rPr>
              <a:t>The 83 classes of the EgoGesture dataset</a:t>
            </a:r>
            <a:br>
              <a:rPr lang="en-US" sz="2000" dirty="0">
                <a:solidFill>
                  <a:schemeClr val="tx1"/>
                </a:solidFill>
              </a:rPr>
            </a:br>
            <a:r>
              <a:rPr lang="en-US" sz="2000" dirty="0">
                <a:solidFill>
                  <a:schemeClr val="tx1"/>
                </a:solidFill>
              </a:rPr>
              <a:t>[EGO2018]</a:t>
            </a:r>
          </a:p>
        </p:txBody>
      </p:sp>
      <p:pic>
        <p:nvPicPr>
          <p:cNvPr id="6" name="Θέση περιεχομένου 5">
            <a:extLst>
              <a:ext uri="{FF2B5EF4-FFF2-40B4-BE49-F238E27FC236}">
                <a16:creationId xmlns:a16="http://schemas.microsoft.com/office/drawing/2014/main" id="{4F4BC6E8-B6F7-49B0-B004-3B719C4487CD}"/>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351584" y="764704"/>
            <a:ext cx="6854595" cy="4104803"/>
          </a:xfrm>
        </p:spPr>
      </p:pic>
      <p:sp>
        <p:nvSpPr>
          <p:cNvPr id="4" name="Θέση αριθμού διαφάνειας 3">
            <a:extLst>
              <a:ext uri="{FF2B5EF4-FFF2-40B4-BE49-F238E27FC236}">
                <a16:creationId xmlns:a16="http://schemas.microsoft.com/office/drawing/2014/main" id="{659721C4-D92C-4C39-85BD-14A02C5F515F}"/>
              </a:ext>
            </a:extLst>
          </p:cNvPr>
          <p:cNvSpPr>
            <a:spLocks noGrp="1"/>
          </p:cNvSpPr>
          <p:nvPr>
            <p:ph type="sldNum" sz="quarter" idx="13"/>
          </p:nvPr>
        </p:nvSpPr>
        <p:spPr/>
        <p:txBody>
          <a:bodyPr/>
          <a:lstStyle/>
          <a:p>
            <a:pPr>
              <a:defRPr/>
            </a:pPr>
            <a:fld id="{067A270A-E653-4AD2-9076-9115A24AE536}" type="slidenum">
              <a:rPr lang="el-GR" smtClean="0"/>
              <a:pPr>
                <a:defRPr/>
              </a:pPr>
              <a:t>52</a:t>
            </a:fld>
            <a:endParaRPr lang="el-GR"/>
          </a:p>
        </p:txBody>
      </p:sp>
    </p:spTree>
    <p:extLst>
      <p:ext uri="{BB962C8B-B14F-4D97-AF65-F5344CB8AC3E}">
        <p14:creationId xmlns:p14="http://schemas.microsoft.com/office/powerpoint/2010/main" val="1118871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3279A50-146C-40D0-9279-2A2F2664B2C6}"/>
              </a:ext>
            </a:extLst>
          </p:cNvPr>
          <p:cNvSpPr>
            <a:spLocks noGrp="1"/>
          </p:cNvSpPr>
          <p:nvPr>
            <p:ph type="title"/>
          </p:nvPr>
        </p:nvSpPr>
        <p:spPr/>
        <p:txBody>
          <a:bodyPr/>
          <a:lstStyle/>
          <a:p>
            <a:r>
              <a:rPr lang="en-US" dirty="0"/>
              <a:t>putEMG and </a:t>
            </a:r>
            <a:br>
              <a:rPr lang="el-GR" dirty="0"/>
            </a:br>
            <a:r>
              <a:rPr lang="en-US" dirty="0"/>
              <a:t>putEMG-Force</a:t>
            </a:r>
          </a:p>
        </p:txBody>
      </p:sp>
      <p:sp>
        <p:nvSpPr>
          <p:cNvPr id="3" name="Θέση περιεχομένου 2">
            <a:extLst>
              <a:ext uri="{FF2B5EF4-FFF2-40B4-BE49-F238E27FC236}">
                <a16:creationId xmlns:a16="http://schemas.microsoft.com/office/drawing/2014/main" id="{BC24CF4D-AB20-447D-BEAF-CC727251733A}"/>
              </a:ext>
            </a:extLst>
          </p:cNvPr>
          <p:cNvSpPr>
            <a:spLocks noGrp="1"/>
          </p:cNvSpPr>
          <p:nvPr>
            <p:ph sz="quarter" idx="12"/>
          </p:nvPr>
        </p:nvSpPr>
        <p:spPr/>
        <p:txBody>
          <a:bodyPr/>
          <a:lstStyle/>
          <a:p>
            <a:pPr algn="just"/>
            <a:r>
              <a:rPr lang="en-US" sz="2000" dirty="0"/>
              <a:t>These are databases of surface electromyographic activity recorded from forearm.</a:t>
            </a:r>
          </a:p>
          <a:p>
            <a:pPr algn="just"/>
            <a:r>
              <a:rPr lang="en-US" sz="2000" dirty="0"/>
              <a:t>Signals were recorded from 24 electrodes fixed around subject right forearm using 3 elastic bands, creating a 3×8 matrix, data is sampled at 200 Hz rate.</a:t>
            </a:r>
          </a:p>
          <a:p>
            <a:pPr algn="just"/>
            <a:r>
              <a:rPr lang="en-US" sz="2000" dirty="0"/>
              <a:t>The dataset includes 7 active gestures (like hand flexion, extension, etc.) + idle and a set of trials with isometric contractions.</a:t>
            </a:r>
          </a:p>
          <a:p>
            <a:pPr algn="just"/>
            <a:r>
              <a:rPr lang="en-US" sz="2000" dirty="0"/>
              <a:t>They are used for the implementation of algorithms for gesture recognition and for grasp force recognition.</a:t>
            </a:r>
          </a:p>
          <a:p>
            <a:pPr algn="just"/>
            <a:r>
              <a:rPr lang="en-US" sz="2000" dirty="0"/>
              <a:t>For gesture execution ground-truth, a HD Camera providing an RGB feed and a depth camera with a close view of subject’s hand were used. Videos and depth images are provided alongside the EMG data.</a:t>
            </a:r>
          </a:p>
          <a:p>
            <a:pPr marL="0" indent="0" algn="ctr">
              <a:buNone/>
            </a:pPr>
            <a:r>
              <a:rPr lang="en-US" sz="2400" b="1" dirty="0"/>
              <a:t>[PEM]</a:t>
            </a:r>
          </a:p>
          <a:p>
            <a:endParaRPr lang="en-US" dirty="0"/>
          </a:p>
        </p:txBody>
      </p:sp>
      <p:sp>
        <p:nvSpPr>
          <p:cNvPr id="4" name="Θέση αριθμού διαφάνειας 3">
            <a:extLst>
              <a:ext uri="{FF2B5EF4-FFF2-40B4-BE49-F238E27FC236}">
                <a16:creationId xmlns:a16="http://schemas.microsoft.com/office/drawing/2014/main" id="{4779E584-99F1-4478-85FC-CA5BF8C05367}"/>
              </a:ext>
            </a:extLst>
          </p:cNvPr>
          <p:cNvSpPr>
            <a:spLocks noGrp="1"/>
          </p:cNvSpPr>
          <p:nvPr>
            <p:ph type="sldNum" sz="quarter" idx="13"/>
          </p:nvPr>
        </p:nvSpPr>
        <p:spPr/>
        <p:txBody>
          <a:bodyPr/>
          <a:lstStyle/>
          <a:p>
            <a:pPr>
              <a:defRPr/>
            </a:pPr>
            <a:fld id="{067A270A-E653-4AD2-9076-9115A24AE536}" type="slidenum">
              <a:rPr lang="el-GR" smtClean="0"/>
              <a:pPr>
                <a:defRPr/>
              </a:pPr>
              <a:t>53</a:t>
            </a:fld>
            <a:endParaRPr lang="el-GR"/>
          </a:p>
        </p:txBody>
      </p:sp>
    </p:spTree>
    <p:extLst>
      <p:ext uri="{BB962C8B-B14F-4D97-AF65-F5344CB8AC3E}">
        <p14:creationId xmlns:p14="http://schemas.microsoft.com/office/powerpoint/2010/main" val="2035550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30E0366-BA9A-4236-BC24-AFE8042E68AF}"/>
              </a:ext>
            </a:extLst>
          </p:cNvPr>
          <p:cNvSpPr>
            <a:spLocks noGrp="1"/>
          </p:cNvSpPr>
          <p:nvPr>
            <p:ph type="title"/>
          </p:nvPr>
        </p:nvSpPr>
        <p:spPr>
          <a:xfrm>
            <a:off x="2444845" y="5101852"/>
            <a:ext cx="6877173" cy="1325160"/>
          </a:xfrm>
        </p:spPr>
        <p:txBody>
          <a:bodyPr/>
          <a:lstStyle/>
          <a:p>
            <a:pPr algn="ctr"/>
            <a:r>
              <a:rPr lang="en-US" sz="2000" b="0" dirty="0">
                <a:solidFill>
                  <a:schemeClr val="tx1"/>
                </a:solidFill>
              </a:rPr>
              <a:t>Signals are recorded from 24 electrodes fixed around subject right forearm pattern: elbow band [1-8], middle band [9-16], wrist band [17-24]</a:t>
            </a:r>
            <a:br>
              <a:rPr lang="en-US" sz="2000" dirty="0">
                <a:solidFill>
                  <a:schemeClr val="tx1"/>
                </a:solidFill>
              </a:rPr>
            </a:br>
            <a:r>
              <a:rPr lang="en-US" sz="2000" dirty="0">
                <a:solidFill>
                  <a:schemeClr val="tx1"/>
                </a:solidFill>
              </a:rPr>
              <a:t>[PEM]</a:t>
            </a:r>
          </a:p>
        </p:txBody>
      </p:sp>
      <p:pic>
        <p:nvPicPr>
          <p:cNvPr id="6" name="Θέση περιεχομένου 5">
            <a:extLst>
              <a:ext uri="{FF2B5EF4-FFF2-40B4-BE49-F238E27FC236}">
                <a16:creationId xmlns:a16="http://schemas.microsoft.com/office/drawing/2014/main" id="{16D42715-4160-449A-A233-7A136ACF9674}"/>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409250" y="836712"/>
            <a:ext cx="6912768" cy="4249737"/>
          </a:xfrm>
        </p:spPr>
      </p:pic>
      <p:sp>
        <p:nvSpPr>
          <p:cNvPr id="4" name="Θέση αριθμού διαφάνειας 3">
            <a:extLst>
              <a:ext uri="{FF2B5EF4-FFF2-40B4-BE49-F238E27FC236}">
                <a16:creationId xmlns:a16="http://schemas.microsoft.com/office/drawing/2014/main" id="{F77EA813-B8CB-4BD4-82B2-A711929631B0}"/>
              </a:ext>
            </a:extLst>
          </p:cNvPr>
          <p:cNvSpPr>
            <a:spLocks noGrp="1"/>
          </p:cNvSpPr>
          <p:nvPr>
            <p:ph type="sldNum" sz="quarter" idx="13"/>
          </p:nvPr>
        </p:nvSpPr>
        <p:spPr/>
        <p:txBody>
          <a:bodyPr/>
          <a:lstStyle/>
          <a:p>
            <a:pPr>
              <a:defRPr/>
            </a:pPr>
            <a:fld id="{067A270A-E653-4AD2-9076-9115A24AE536}" type="slidenum">
              <a:rPr lang="el-GR" smtClean="0"/>
              <a:pPr>
                <a:defRPr/>
              </a:pPr>
              <a:t>54</a:t>
            </a:fld>
            <a:endParaRPr lang="el-GR"/>
          </a:p>
        </p:txBody>
      </p:sp>
    </p:spTree>
    <p:extLst>
      <p:ext uri="{BB962C8B-B14F-4D97-AF65-F5344CB8AC3E}">
        <p14:creationId xmlns:p14="http://schemas.microsoft.com/office/powerpoint/2010/main" val="3369383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D8CB9A8-13FA-4C50-85AE-6AC7C7604CA9}"/>
              </a:ext>
            </a:extLst>
          </p:cNvPr>
          <p:cNvSpPr>
            <a:spLocks noGrp="1"/>
          </p:cNvSpPr>
          <p:nvPr>
            <p:ph type="title"/>
          </p:nvPr>
        </p:nvSpPr>
        <p:spPr/>
        <p:txBody>
          <a:bodyPr/>
          <a:lstStyle/>
          <a:p>
            <a:r>
              <a:rPr lang="en-US" dirty="0"/>
              <a:t>HMD Gesture Dataset</a:t>
            </a:r>
          </a:p>
        </p:txBody>
      </p:sp>
      <p:sp>
        <p:nvSpPr>
          <p:cNvPr id="3" name="Θέση περιεχομένου 2">
            <a:extLst>
              <a:ext uri="{FF2B5EF4-FFF2-40B4-BE49-F238E27FC236}">
                <a16:creationId xmlns:a16="http://schemas.microsoft.com/office/drawing/2014/main" id="{80C75F75-3BA5-4AF9-AE7A-CDE1E5D03107}"/>
              </a:ext>
            </a:extLst>
          </p:cNvPr>
          <p:cNvSpPr>
            <a:spLocks noGrp="1"/>
          </p:cNvSpPr>
          <p:nvPr>
            <p:ph sz="quarter" idx="12"/>
          </p:nvPr>
        </p:nvSpPr>
        <p:spPr>
          <a:xfrm>
            <a:off x="1343472" y="1729824"/>
            <a:ext cx="10009188" cy="4508753"/>
          </a:xfrm>
        </p:spPr>
        <p:txBody>
          <a:bodyPr/>
          <a:lstStyle/>
          <a:p>
            <a:pPr algn="just"/>
            <a:r>
              <a:rPr lang="en-US" sz="2400" dirty="0"/>
              <a:t>This dataset contains  about 360,000 image pairs for gesture recognition and were taken from 31 participants and 30 different environment.</a:t>
            </a:r>
          </a:p>
          <a:p>
            <a:pPr algn="just"/>
            <a:r>
              <a:rPr lang="en-US" sz="2400" dirty="0"/>
              <a:t>The images hand gestures for AR and VR head-mounted display systems and they are captured from a stereo monochrome fisheye pair mounted in front of a typical HMD system.</a:t>
            </a:r>
          </a:p>
          <a:p>
            <a:pPr algn="just"/>
            <a:r>
              <a:rPr lang="en-US" sz="2400" dirty="0"/>
              <a:t>The dataset contains 8 gesture classes and for each image pair, it is provided a gesture class label and bounding box location of hands.</a:t>
            </a:r>
          </a:p>
          <a:p>
            <a:pPr algn="just"/>
            <a:r>
              <a:rPr lang="en-US" sz="2400" dirty="0"/>
              <a:t>Images also may contain cluttered background and exacting lighting conditions.</a:t>
            </a:r>
          </a:p>
          <a:p>
            <a:pPr marL="0" indent="0" algn="ctr">
              <a:buNone/>
            </a:pPr>
            <a:r>
              <a:rPr lang="en-US" sz="2400" b="1" dirty="0"/>
              <a:t>[HMG]</a:t>
            </a:r>
          </a:p>
          <a:p>
            <a:endParaRPr lang="en-US" dirty="0"/>
          </a:p>
        </p:txBody>
      </p:sp>
      <p:sp>
        <p:nvSpPr>
          <p:cNvPr id="4" name="Θέση αριθμού διαφάνειας 3">
            <a:extLst>
              <a:ext uri="{FF2B5EF4-FFF2-40B4-BE49-F238E27FC236}">
                <a16:creationId xmlns:a16="http://schemas.microsoft.com/office/drawing/2014/main" id="{61CCE67F-8979-4520-B575-E58BCD82416A}"/>
              </a:ext>
            </a:extLst>
          </p:cNvPr>
          <p:cNvSpPr>
            <a:spLocks noGrp="1"/>
          </p:cNvSpPr>
          <p:nvPr>
            <p:ph type="sldNum" sz="quarter" idx="13"/>
          </p:nvPr>
        </p:nvSpPr>
        <p:spPr/>
        <p:txBody>
          <a:bodyPr/>
          <a:lstStyle/>
          <a:p>
            <a:pPr>
              <a:defRPr/>
            </a:pPr>
            <a:fld id="{067A270A-E653-4AD2-9076-9115A24AE536}" type="slidenum">
              <a:rPr lang="el-GR" smtClean="0"/>
              <a:pPr>
                <a:defRPr/>
              </a:pPr>
              <a:t>55</a:t>
            </a:fld>
            <a:endParaRPr lang="el-GR"/>
          </a:p>
        </p:txBody>
      </p:sp>
    </p:spTree>
    <p:extLst>
      <p:ext uri="{BB962C8B-B14F-4D97-AF65-F5344CB8AC3E}">
        <p14:creationId xmlns:p14="http://schemas.microsoft.com/office/powerpoint/2010/main" val="5510708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CAAE4F7-13A0-4B1E-BC21-76DC29AB879E}"/>
              </a:ext>
            </a:extLst>
          </p:cNvPr>
          <p:cNvSpPr>
            <a:spLocks noGrp="1"/>
          </p:cNvSpPr>
          <p:nvPr>
            <p:ph type="title"/>
          </p:nvPr>
        </p:nvSpPr>
        <p:spPr/>
        <p:txBody>
          <a:bodyPr/>
          <a:lstStyle/>
          <a:p>
            <a:pPr algn="ctr"/>
            <a:r>
              <a:rPr lang="en-US" dirty="0"/>
              <a:t>WLASL</a:t>
            </a:r>
          </a:p>
        </p:txBody>
      </p:sp>
      <p:sp>
        <p:nvSpPr>
          <p:cNvPr id="3" name="Θέση περιεχομένου 2">
            <a:extLst>
              <a:ext uri="{FF2B5EF4-FFF2-40B4-BE49-F238E27FC236}">
                <a16:creationId xmlns:a16="http://schemas.microsoft.com/office/drawing/2014/main" id="{7DABE4BC-AC01-415E-BEDB-72EF002EE0F1}"/>
              </a:ext>
            </a:extLst>
          </p:cNvPr>
          <p:cNvSpPr>
            <a:spLocks noGrp="1"/>
          </p:cNvSpPr>
          <p:nvPr>
            <p:ph sz="quarter" idx="12"/>
          </p:nvPr>
        </p:nvSpPr>
        <p:spPr>
          <a:xfrm>
            <a:off x="1343472" y="1484784"/>
            <a:ext cx="10009188" cy="4753793"/>
          </a:xfrm>
        </p:spPr>
        <p:txBody>
          <a:bodyPr/>
          <a:lstStyle/>
          <a:p>
            <a:pPr algn="just"/>
            <a:r>
              <a:rPr lang="en-US" sz="2400" dirty="0"/>
              <a:t>The dataset, WLASL, is a large-scale signer-independent ASL dataset, 34.404 videos of 3.126 glosses</a:t>
            </a:r>
          </a:p>
          <a:p>
            <a:pPr algn="just"/>
            <a:r>
              <a:rPr lang="en-US" sz="2400" dirty="0"/>
              <a:t>The meta data has annotations about:</a:t>
            </a:r>
          </a:p>
          <a:p>
            <a:pPr lvl="1" algn="just"/>
            <a:r>
              <a:rPr lang="en-US" sz="2000" dirty="0"/>
              <a:t>Temporal boundary: the indication of the start and end frames of a sign.</a:t>
            </a:r>
          </a:p>
          <a:p>
            <a:pPr lvl="1" algn="just"/>
            <a:r>
              <a:rPr lang="en-US" sz="2000" dirty="0"/>
              <a:t>Body Bounding-box: the reduction of the noises with the use of YOLOv3 for person detection, to identify the body of the signers in videos.</a:t>
            </a:r>
          </a:p>
          <a:p>
            <a:pPr lvl="1" algn="just"/>
            <a:r>
              <a:rPr lang="en-US" sz="2000" dirty="0"/>
              <a:t>Signer Diversity: there are inter-signer variations in the input data (example: signer appearance and signing paces).</a:t>
            </a:r>
          </a:p>
          <a:p>
            <a:pPr lvl="1" algn="just"/>
            <a:r>
              <a:rPr lang="en-US" sz="2000" dirty="0"/>
              <a:t>Dialect Variation Annotation: the dialect variations of signs contains different sign primitives, such as hand-shapes and motions, have been annotated for each gloss.</a:t>
            </a:r>
          </a:p>
          <a:p>
            <a:pPr marL="0" indent="0" algn="ctr">
              <a:buNone/>
            </a:pPr>
            <a:r>
              <a:rPr lang="en-US" sz="2400" b="1" dirty="0"/>
              <a:t>[DON2020]</a:t>
            </a:r>
          </a:p>
          <a:p>
            <a:endParaRPr lang="en-US" sz="2000" dirty="0"/>
          </a:p>
        </p:txBody>
      </p:sp>
      <p:sp>
        <p:nvSpPr>
          <p:cNvPr id="4" name="Θέση αριθμού διαφάνειας 3">
            <a:extLst>
              <a:ext uri="{FF2B5EF4-FFF2-40B4-BE49-F238E27FC236}">
                <a16:creationId xmlns:a16="http://schemas.microsoft.com/office/drawing/2014/main" id="{42FB83B9-1D7B-49D9-8EAA-596664191DE5}"/>
              </a:ext>
            </a:extLst>
          </p:cNvPr>
          <p:cNvSpPr>
            <a:spLocks noGrp="1"/>
          </p:cNvSpPr>
          <p:nvPr>
            <p:ph type="sldNum" sz="quarter" idx="13"/>
          </p:nvPr>
        </p:nvSpPr>
        <p:spPr/>
        <p:txBody>
          <a:bodyPr/>
          <a:lstStyle/>
          <a:p>
            <a:pPr>
              <a:defRPr/>
            </a:pPr>
            <a:fld id="{067A270A-E653-4AD2-9076-9115A24AE536}" type="slidenum">
              <a:rPr lang="el-GR" smtClean="0"/>
              <a:pPr>
                <a:defRPr/>
              </a:pPr>
              <a:t>56</a:t>
            </a:fld>
            <a:endParaRPr lang="el-GR"/>
          </a:p>
        </p:txBody>
      </p:sp>
    </p:spTree>
    <p:extLst>
      <p:ext uri="{BB962C8B-B14F-4D97-AF65-F5344CB8AC3E}">
        <p14:creationId xmlns:p14="http://schemas.microsoft.com/office/powerpoint/2010/main" val="1917587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349C253-E12D-4144-8CDA-54599E3E04CE}"/>
              </a:ext>
            </a:extLst>
          </p:cNvPr>
          <p:cNvSpPr>
            <a:spLocks noGrp="1"/>
          </p:cNvSpPr>
          <p:nvPr>
            <p:ph type="title"/>
          </p:nvPr>
        </p:nvSpPr>
        <p:spPr/>
        <p:txBody>
          <a:bodyPr/>
          <a:lstStyle/>
          <a:p>
            <a:r>
              <a:rPr lang="en-US" sz="4400" dirty="0"/>
              <a:t>The 20BN-jester Dataset V1</a:t>
            </a:r>
          </a:p>
        </p:txBody>
      </p:sp>
      <p:sp>
        <p:nvSpPr>
          <p:cNvPr id="3" name="Θέση περιεχομένου 2">
            <a:extLst>
              <a:ext uri="{FF2B5EF4-FFF2-40B4-BE49-F238E27FC236}">
                <a16:creationId xmlns:a16="http://schemas.microsoft.com/office/drawing/2014/main" id="{B29D0CC1-9E0F-4A44-8EAF-635E790FEB37}"/>
              </a:ext>
            </a:extLst>
          </p:cNvPr>
          <p:cNvSpPr>
            <a:spLocks noGrp="1"/>
          </p:cNvSpPr>
          <p:nvPr>
            <p:ph sz="quarter" idx="12"/>
          </p:nvPr>
        </p:nvSpPr>
        <p:spPr>
          <a:xfrm>
            <a:off x="1343472" y="1729824"/>
            <a:ext cx="10009188" cy="4508753"/>
          </a:xfrm>
        </p:spPr>
        <p:txBody>
          <a:bodyPr/>
          <a:lstStyle/>
          <a:p>
            <a:pPr algn="just"/>
            <a:r>
              <a:rPr lang="en-US" dirty="0"/>
              <a:t>The video data is split into parts of 1 GB and the number of the videos is 148.092 and their total size is 22.8 GB.</a:t>
            </a:r>
          </a:p>
          <a:p>
            <a:pPr algn="just"/>
            <a:r>
              <a:rPr lang="en-US" dirty="0"/>
              <a:t>The videos for the training set are 118.562, for the testing set 14.743, and for the validation set 14.787.</a:t>
            </a:r>
          </a:p>
          <a:p>
            <a:pPr algn="just"/>
            <a:r>
              <a:rPr lang="en-US" dirty="0"/>
              <a:t>The JPG images  from the videos were extracted at 12 frames per seconds and there are 27 classes of the dataset.</a:t>
            </a:r>
          </a:p>
          <a:p>
            <a:pPr algn="just"/>
            <a:r>
              <a:rPr lang="en-US" dirty="0"/>
              <a:t>The subjects performed hand gestures in front of a laptop camera or webcam.</a:t>
            </a:r>
          </a:p>
          <a:p>
            <a:pPr marL="0" indent="0" algn="ctr">
              <a:buNone/>
            </a:pPr>
            <a:r>
              <a:rPr lang="en-US" b="1" dirty="0"/>
              <a:t>[JES]</a:t>
            </a:r>
          </a:p>
          <a:p>
            <a:endParaRPr lang="en-US" dirty="0"/>
          </a:p>
        </p:txBody>
      </p:sp>
      <p:sp>
        <p:nvSpPr>
          <p:cNvPr id="4" name="Θέση αριθμού διαφάνειας 3">
            <a:extLst>
              <a:ext uri="{FF2B5EF4-FFF2-40B4-BE49-F238E27FC236}">
                <a16:creationId xmlns:a16="http://schemas.microsoft.com/office/drawing/2014/main" id="{29FF8745-F474-4A63-B4C7-5613B0F20B0A}"/>
              </a:ext>
            </a:extLst>
          </p:cNvPr>
          <p:cNvSpPr>
            <a:spLocks noGrp="1"/>
          </p:cNvSpPr>
          <p:nvPr>
            <p:ph type="sldNum" sz="quarter" idx="13"/>
          </p:nvPr>
        </p:nvSpPr>
        <p:spPr/>
        <p:txBody>
          <a:bodyPr/>
          <a:lstStyle/>
          <a:p>
            <a:pPr>
              <a:defRPr/>
            </a:pPr>
            <a:fld id="{067A270A-E653-4AD2-9076-9115A24AE536}" type="slidenum">
              <a:rPr lang="el-GR" smtClean="0"/>
              <a:pPr>
                <a:defRPr/>
              </a:pPr>
              <a:t>57</a:t>
            </a:fld>
            <a:endParaRPr lang="el-GR"/>
          </a:p>
        </p:txBody>
      </p:sp>
    </p:spTree>
    <p:extLst>
      <p:ext uri="{BB962C8B-B14F-4D97-AF65-F5344CB8AC3E}">
        <p14:creationId xmlns:p14="http://schemas.microsoft.com/office/powerpoint/2010/main" val="650326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C40E007-A451-4E60-8B21-A742F8E564E6}"/>
              </a:ext>
            </a:extLst>
          </p:cNvPr>
          <p:cNvSpPr>
            <a:spLocks noGrp="1"/>
          </p:cNvSpPr>
          <p:nvPr>
            <p:ph type="title"/>
          </p:nvPr>
        </p:nvSpPr>
        <p:spPr/>
        <p:txBody>
          <a:bodyPr/>
          <a:lstStyle/>
          <a:p>
            <a:r>
              <a:rPr lang="en-US" dirty="0"/>
              <a:t>UAV-GESTURE</a:t>
            </a:r>
          </a:p>
        </p:txBody>
      </p:sp>
      <p:sp>
        <p:nvSpPr>
          <p:cNvPr id="3" name="Θέση περιεχομένου 2">
            <a:extLst>
              <a:ext uri="{FF2B5EF4-FFF2-40B4-BE49-F238E27FC236}">
                <a16:creationId xmlns:a16="http://schemas.microsoft.com/office/drawing/2014/main" id="{37ABB2C0-CCBD-4BA6-BEA7-970ECEB04A30}"/>
              </a:ext>
            </a:extLst>
          </p:cNvPr>
          <p:cNvSpPr>
            <a:spLocks noGrp="1"/>
          </p:cNvSpPr>
          <p:nvPr>
            <p:ph sz="quarter" idx="12"/>
          </p:nvPr>
        </p:nvSpPr>
        <p:spPr>
          <a:xfrm>
            <a:off x="1343472" y="1412776"/>
            <a:ext cx="10009188" cy="4825801"/>
          </a:xfrm>
        </p:spPr>
        <p:txBody>
          <a:bodyPr/>
          <a:lstStyle/>
          <a:p>
            <a:r>
              <a:rPr lang="en-US" sz="2400" dirty="0"/>
              <a:t>The data was collected on an place located in the middle of a wheat field from a rotorcraft UAV (3DR Solo) in slow and low-altitude flight</a:t>
            </a:r>
          </a:p>
          <a:p>
            <a:r>
              <a:rPr lang="en-US" sz="2400" dirty="0"/>
              <a:t>the videos have a resolution HD (1920 × 1080) at 25 fps.</a:t>
            </a:r>
          </a:p>
          <a:p>
            <a:r>
              <a:rPr lang="en-US" sz="2400" dirty="0"/>
              <a:t>In these videos, the subject is located in the middle of the frame and execute 13 gestures, each of the gesture is performed five to ten times.</a:t>
            </a:r>
          </a:p>
          <a:p>
            <a:r>
              <a:rPr lang="en-US" sz="2400" dirty="0"/>
              <a:t>Thirteen body joints are annotated in 37151 frames, namely ankles, knees, hip-joint, wrists, elbows, shoulders and head and each annotation has also the gesture class, the subject identity and the bounding box.</a:t>
            </a:r>
          </a:p>
          <a:p>
            <a:r>
              <a:rPr lang="en-US" sz="2400" dirty="0"/>
              <a:t>The bounding box is created by adding a margin to the minimum and maximum coordinates of joint annotations in both x and y directions.</a:t>
            </a:r>
          </a:p>
          <a:p>
            <a:pPr marL="0" indent="0" algn="ctr">
              <a:buNone/>
            </a:pPr>
            <a:r>
              <a:rPr lang="en-US" sz="2400" b="1" dirty="0"/>
              <a:t>[ASA2018]</a:t>
            </a:r>
          </a:p>
          <a:p>
            <a:endParaRPr lang="en-US" dirty="0"/>
          </a:p>
        </p:txBody>
      </p:sp>
      <p:sp>
        <p:nvSpPr>
          <p:cNvPr id="4" name="Θέση αριθμού διαφάνειας 3">
            <a:extLst>
              <a:ext uri="{FF2B5EF4-FFF2-40B4-BE49-F238E27FC236}">
                <a16:creationId xmlns:a16="http://schemas.microsoft.com/office/drawing/2014/main" id="{248C9998-30C5-480A-A5B5-A76BB7450CD7}"/>
              </a:ext>
            </a:extLst>
          </p:cNvPr>
          <p:cNvSpPr>
            <a:spLocks noGrp="1"/>
          </p:cNvSpPr>
          <p:nvPr>
            <p:ph type="sldNum" sz="quarter" idx="13"/>
          </p:nvPr>
        </p:nvSpPr>
        <p:spPr/>
        <p:txBody>
          <a:bodyPr/>
          <a:lstStyle/>
          <a:p>
            <a:pPr>
              <a:defRPr/>
            </a:pPr>
            <a:fld id="{067A270A-E653-4AD2-9076-9115A24AE536}" type="slidenum">
              <a:rPr lang="el-GR" smtClean="0"/>
              <a:pPr>
                <a:defRPr/>
              </a:pPr>
              <a:t>58</a:t>
            </a:fld>
            <a:endParaRPr lang="el-GR"/>
          </a:p>
        </p:txBody>
      </p:sp>
    </p:spTree>
    <p:extLst>
      <p:ext uri="{BB962C8B-B14F-4D97-AF65-F5344CB8AC3E}">
        <p14:creationId xmlns:p14="http://schemas.microsoft.com/office/powerpoint/2010/main" val="3732373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028C2E5E-BCF4-4F85-9687-11C365B8BB59}"/>
              </a:ext>
            </a:extLst>
          </p:cNvPr>
          <p:cNvSpPr>
            <a:spLocks noGrp="1"/>
          </p:cNvSpPr>
          <p:nvPr>
            <p:ph type="title"/>
          </p:nvPr>
        </p:nvSpPr>
        <p:spPr>
          <a:xfrm>
            <a:off x="1415480" y="365125"/>
            <a:ext cx="9505056" cy="5872187"/>
          </a:xfrm>
        </p:spPr>
        <p:txBody>
          <a:bodyPr/>
          <a:lstStyle/>
          <a:p>
            <a:r>
              <a:rPr lang="en-US" dirty="0"/>
              <a:t>ALGORITHMS OF GESTURE RECOGNITION</a:t>
            </a:r>
          </a:p>
        </p:txBody>
      </p:sp>
      <p:sp>
        <p:nvSpPr>
          <p:cNvPr id="4" name="Θέση αριθμού διαφάνειας 3">
            <a:extLst>
              <a:ext uri="{FF2B5EF4-FFF2-40B4-BE49-F238E27FC236}">
                <a16:creationId xmlns:a16="http://schemas.microsoft.com/office/drawing/2014/main" id="{A5978C77-41E9-4413-B691-209C4885739B}"/>
              </a:ext>
            </a:extLst>
          </p:cNvPr>
          <p:cNvSpPr>
            <a:spLocks noGrp="1"/>
          </p:cNvSpPr>
          <p:nvPr>
            <p:ph type="sldNum" sz="quarter" idx="10"/>
          </p:nvPr>
        </p:nvSpPr>
        <p:spPr/>
        <p:txBody>
          <a:bodyPr/>
          <a:lstStyle/>
          <a:p>
            <a:pPr>
              <a:defRPr/>
            </a:pPr>
            <a:fld id="{067A270A-E653-4AD2-9076-9115A24AE536}" type="slidenum">
              <a:rPr lang="el-GR" smtClean="0"/>
              <a:pPr>
                <a:defRPr/>
              </a:pPr>
              <a:t>59</a:t>
            </a:fld>
            <a:endParaRPr lang="el-GR"/>
          </a:p>
        </p:txBody>
      </p:sp>
    </p:spTree>
    <p:extLst>
      <p:ext uri="{BB962C8B-B14F-4D97-AF65-F5344CB8AC3E}">
        <p14:creationId xmlns:p14="http://schemas.microsoft.com/office/powerpoint/2010/main" val="1521095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C58B62C-3A49-46DD-8196-0D8DF7990FEE}"/>
              </a:ext>
            </a:extLst>
          </p:cNvPr>
          <p:cNvSpPr>
            <a:spLocks noGrp="1"/>
          </p:cNvSpPr>
          <p:nvPr>
            <p:ph type="title"/>
          </p:nvPr>
        </p:nvSpPr>
        <p:spPr/>
        <p:txBody>
          <a:bodyPr/>
          <a:lstStyle/>
          <a:p>
            <a:r>
              <a:rPr lang="en-US" dirty="0"/>
              <a:t>Gesture types</a:t>
            </a:r>
            <a:br>
              <a:rPr lang="en-US" dirty="0"/>
            </a:br>
            <a:r>
              <a:rPr lang="en-US" dirty="0"/>
              <a:t>(based on the timing)</a:t>
            </a:r>
          </a:p>
        </p:txBody>
      </p:sp>
      <p:sp>
        <p:nvSpPr>
          <p:cNvPr id="3" name="Θέση περιεχομένου 2">
            <a:extLst>
              <a:ext uri="{FF2B5EF4-FFF2-40B4-BE49-F238E27FC236}">
                <a16:creationId xmlns:a16="http://schemas.microsoft.com/office/drawing/2014/main" id="{0AC15E46-0ED2-4529-8127-5C8B021C2067}"/>
              </a:ext>
            </a:extLst>
          </p:cNvPr>
          <p:cNvSpPr>
            <a:spLocks noGrp="1"/>
          </p:cNvSpPr>
          <p:nvPr>
            <p:ph sz="quarter" idx="12"/>
          </p:nvPr>
        </p:nvSpPr>
        <p:spPr>
          <a:xfrm>
            <a:off x="1343472" y="2204865"/>
            <a:ext cx="10009188" cy="3312368"/>
          </a:xfrm>
        </p:spPr>
        <p:txBody>
          <a:bodyPr/>
          <a:lstStyle/>
          <a:p>
            <a:pPr algn="just"/>
            <a:r>
              <a:rPr lang="en-US" dirty="0"/>
              <a:t>Online gestures:</a:t>
            </a:r>
          </a:p>
          <a:p>
            <a:pPr marL="0" indent="0" algn="just">
              <a:buNone/>
            </a:pPr>
            <a:r>
              <a:rPr lang="el-GR" dirty="0"/>
              <a:t>	</a:t>
            </a:r>
            <a:r>
              <a:rPr lang="en-US" dirty="0"/>
              <a:t>Instant interpretation of gestures. They are used to </a:t>
            </a:r>
            <a:r>
              <a:rPr lang="el-GR" dirty="0"/>
              <a:t>   	</a:t>
            </a:r>
            <a:r>
              <a:rPr lang="en-US" dirty="0"/>
              <a:t>manipulate an object(scaling , rotation).</a:t>
            </a:r>
          </a:p>
          <a:p>
            <a:pPr algn="just"/>
            <a:r>
              <a:rPr lang="en-US" dirty="0"/>
              <a:t>Offline gestures:</a:t>
            </a:r>
          </a:p>
          <a:p>
            <a:pPr marL="324000" lvl="1" indent="0" algn="just">
              <a:buNone/>
            </a:pPr>
            <a:r>
              <a:rPr lang="el-GR" sz="2800" dirty="0"/>
              <a:t>	</a:t>
            </a:r>
            <a:r>
              <a:rPr lang="en-US" sz="2800" dirty="0"/>
              <a:t>they are  implemented after the procedure of the  user </a:t>
            </a:r>
            <a:r>
              <a:rPr lang="el-GR" sz="2800" dirty="0"/>
              <a:t>	</a:t>
            </a:r>
            <a:r>
              <a:rPr lang="en-US" sz="2800" dirty="0"/>
              <a:t>interaction with the object.</a:t>
            </a:r>
          </a:p>
          <a:p>
            <a:endParaRPr lang="en-US" dirty="0"/>
          </a:p>
        </p:txBody>
      </p:sp>
      <p:sp>
        <p:nvSpPr>
          <p:cNvPr id="4" name="Θέση αριθμού διαφάνειας 3">
            <a:extLst>
              <a:ext uri="{FF2B5EF4-FFF2-40B4-BE49-F238E27FC236}">
                <a16:creationId xmlns:a16="http://schemas.microsoft.com/office/drawing/2014/main" id="{8CE05F72-73EF-4DD1-B01E-807652A5241E}"/>
              </a:ext>
            </a:extLst>
          </p:cNvPr>
          <p:cNvSpPr>
            <a:spLocks noGrp="1"/>
          </p:cNvSpPr>
          <p:nvPr>
            <p:ph type="sldNum" sz="quarter" idx="13"/>
          </p:nvPr>
        </p:nvSpPr>
        <p:spPr/>
        <p:txBody>
          <a:bodyPr/>
          <a:lstStyle/>
          <a:p>
            <a:pPr>
              <a:defRPr/>
            </a:pPr>
            <a:fld id="{067A270A-E653-4AD2-9076-9115A24AE536}" type="slidenum">
              <a:rPr lang="el-GR" smtClean="0"/>
              <a:pPr>
                <a:defRPr/>
              </a:pPr>
              <a:t>6</a:t>
            </a:fld>
            <a:endParaRPr lang="el-GR"/>
          </a:p>
        </p:txBody>
      </p:sp>
    </p:spTree>
    <p:extLst>
      <p:ext uri="{BB962C8B-B14F-4D97-AF65-F5344CB8AC3E}">
        <p14:creationId xmlns:p14="http://schemas.microsoft.com/office/powerpoint/2010/main" val="33285986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576AEF95-6CB6-40F0-8A7D-E4252F159362}"/>
              </a:ext>
            </a:extLst>
          </p:cNvPr>
          <p:cNvSpPr>
            <a:spLocks noGrp="1"/>
          </p:cNvSpPr>
          <p:nvPr>
            <p:ph type="title"/>
          </p:nvPr>
        </p:nvSpPr>
        <p:spPr/>
        <p:txBody>
          <a:bodyPr/>
          <a:lstStyle/>
          <a:p>
            <a:r>
              <a:rPr lang="en-US" dirty="0"/>
              <a:t>Algorithms of Gesture Recognition</a:t>
            </a:r>
          </a:p>
        </p:txBody>
      </p:sp>
      <p:sp>
        <p:nvSpPr>
          <p:cNvPr id="5" name="Θέση περιεχομένου 4">
            <a:extLst>
              <a:ext uri="{FF2B5EF4-FFF2-40B4-BE49-F238E27FC236}">
                <a16:creationId xmlns:a16="http://schemas.microsoft.com/office/drawing/2014/main" id="{BF06E4C6-3150-4BDF-8C49-F19C41E86EF1}"/>
              </a:ext>
            </a:extLst>
          </p:cNvPr>
          <p:cNvSpPr>
            <a:spLocks noGrp="1"/>
          </p:cNvSpPr>
          <p:nvPr>
            <p:ph sz="quarter" idx="12"/>
          </p:nvPr>
        </p:nvSpPr>
        <p:spPr/>
        <p:txBody>
          <a:bodyPr/>
          <a:lstStyle/>
          <a:p>
            <a:pPr algn="just"/>
            <a:r>
              <a:rPr lang="en-US" dirty="0"/>
              <a:t>3D model-based algorithms: an object is interpreted as a collection of vertices and lines in the 3D mesh version. </a:t>
            </a:r>
          </a:p>
          <a:p>
            <a:pPr algn="just"/>
            <a:r>
              <a:rPr lang="en-US" dirty="0"/>
              <a:t>Skeletal-based algorithms: models the object but with fewer parameters than the volumetric version.</a:t>
            </a:r>
          </a:p>
          <a:p>
            <a:pPr algn="just"/>
            <a:r>
              <a:rPr lang="en-US" dirty="0"/>
              <a:t>Appearance-based models: derive the parameters directly from the images or videos using a template database.</a:t>
            </a:r>
          </a:p>
          <a:p>
            <a:pPr algn="just"/>
            <a:r>
              <a:rPr lang="en-US" dirty="0"/>
              <a:t>Electromyography-based models:  classify the body movement with data of electrical signals produced by muscles.</a:t>
            </a:r>
          </a:p>
          <a:p>
            <a:endParaRPr lang="en-US" dirty="0"/>
          </a:p>
        </p:txBody>
      </p:sp>
      <p:sp>
        <p:nvSpPr>
          <p:cNvPr id="3" name="Θέση αριθμού διαφάνειας 2">
            <a:extLst>
              <a:ext uri="{FF2B5EF4-FFF2-40B4-BE49-F238E27FC236}">
                <a16:creationId xmlns:a16="http://schemas.microsoft.com/office/drawing/2014/main" id="{0470A95A-5100-4E09-8DEC-81EA3018CB4B}"/>
              </a:ext>
            </a:extLst>
          </p:cNvPr>
          <p:cNvSpPr>
            <a:spLocks noGrp="1"/>
          </p:cNvSpPr>
          <p:nvPr>
            <p:ph type="sldNum" sz="quarter" idx="13"/>
          </p:nvPr>
        </p:nvSpPr>
        <p:spPr/>
        <p:txBody>
          <a:bodyPr/>
          <a:lstStyle/>
          <a:p>
            <a:pPr>
              <a:defRPr/>
            </a:pPr>
            <a:fld id="{2AC0C609-90B0-4BB8-8EC5-0EA5637212F7}" type="slidenum">
              <a:rPr lang="el-GR" smtClean="0"/>
              <a:pPr>
                <a:defRPr/>
              </a:pPr>
              <a:t>60</a:t>
            </a:fld>
            <a:endParaRPr lang="el-GR"/>
          </a:p>
        </p:txBody>
      </p:sp>
    </p:spTree>
    <p:extLst>
      <p:ext uri="{BB962C8B-B14F-4D97-AF65-F5344CB8AC3E}">
        <p14:creationId xmlns:p14="http://schemas.microsoft.com/office/powerpoint/2010/main" val="2675092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BE9452A-4E80-4D64-B56E-0A8101BE013D}"/>
              </a:ext>
            </a:extLst>
          </p:cNvPr>
          <p:cNvSpPr>
            <a:spLocks noGrp="1"/>
          </p:cNvSpPr>
          <p:nvPr>
            <p:ph type="title"/>
          </p:nvPr>
        </p:nvSpPr>
        <p:spPr>
          <a:xfrm>
            <a:off x="1343472" y="136525"/>
            <a:ext cx="7521480" cy="988219"/>
          </a:xfrm>
        </p:spPr>
        <p:txBody>
          <a:bodyPr/>
          <a:lstStyle/>
          <a:p>
            <a:r>
              <a:rPr lang="en-US" dirty="0"/>
              <a:t>Tree of algorithms</a:t>
            </a:r>
          </a:p>
        </p:txBody>
      </p:sp>
      <p:graphicFrame>
        <p:nvGraphicFramePr>
          <p:cNvPr id="5" name="Θέση περιεχομένου 4">
            <a:extLst>
              <a:ext uri="{FF2B5EF4-FFF2-40B4-BE49-F238E27FC236}">
                <a16:creationId xmlns:a16="http://schemas.microsoft.com/office/drawing/2014/main" id="{84ACC5E7-B62F-4106-A2EC-BD57A3DF287E}"/>
              </a:ext>
            </a:extLst>
          </p:cNvPr>
          <p:cNvGraphicFramePr>
            <a:graphicFrameLocks noGrp="1"/>
          </p:cNvGraphicFramePr>
          <p:nvPr>
            <p:ph sz="quarter" idx="12"/>
            <p:extLst>
              <p:ext uri="{D42A27DB-BD31-4B8C-83A1-F6EECF244321}">
                <p14:modId xmlns:p14="http://schemas.microsoft.com/office/powerpoint/2010/main" val="1412495997"/>
              </p:ext>
            </p:extLst>
          </p:nvPr>
        </p:nvGraphicFramePr>
        <p:xfrm>
          <a:off x="1343025" y="1124744"/>
          <a:ext cx="10009188" cy="511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Θέση αριθμού διαφάνειας 3">
            <a:extLst>
              <a:ext uri="{FF2B5EF4-FFF2-40B4-BE49-F238E27FC236}">
                <a16:creationId xmlns:a16="http://schemas.microsoft.com/office/drawing/2014/main" id="{80916861-1B3C-4112-BE19-2FC27C8F1379}"/>
              </a:ext>
            </a:extLst>
          </p:cNvPr>
          <p:cNvSpPr>
            <a:spLocks noGrp="1"/>
          </p:cNvSpPr>
          <p:nvPr>
            <p:ph type="sldNum" sz="quarter" idx="13"/>
          </p:nvPr>
        </p:nvSpPr>
        <p:spPr/>
        <p:txBody>
          <a:bodyPr/>
          <a:lstStyle/>
          <a:p>
            <a:pPr>
              <a:defRPr/>
            </a:pPr>
            <a:fld id="{067A270A-E653-4AD2-9076-9115A24AE536}" type="slidenum">
              <a:rPr lang="el-GR" smtClean="0"/>
              <a:pPr>
                <a:defRPr/>
              </a:pPr>
              <a:t>61</a:t>
            </a:fld>
            <a:endParaRPr lang="el-GR"/>
          </a:p>
        </p:txBody>
      </p:sp>
    </p:spTree>
    <p:extLst>
      <p:ext uri="{BB962C8B-B14F-4D97-AF65-F5344CB8AC3E}">
        <p14:creationId xmlns:p14="http://schemas.microsoft.com/office/powerpoint/2010/main" val="2027591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43B5787-21E6-4E85-862D-9D5D24B0AE8E}"/>
              </a:ext>
            </a:extLst>
          </p:cNvPr>
          <p:cNvSpPr>
            <a:spLocks noGrp="1"/>
          </p:cNvSpPr>
          <p:nvPr>
            <p:ph type="title"/>
          </p:nvPr>
        </p:nvSpPr>
        <p:spPr>
          <a:xfrm>
            <a:off x="1891978" y="4685884"/>
            <a:ext cx="8380486" cy="1397168"/>
          </a:xfrm>
        </p:spPr>
        <p:txBody>
          <a:bodyPr/>
          <a:lstStyle/>
          <a:p>
            <a:pPr algn="ctr"/>
            <a:r>
              <a:rPr lang="en-US" sz="1600" b="0" dirty="0">
                <a:solidFill>
                  <a:schemeClr val="tx1"/>
                </a:solidFill>
              </a:rPr>
              <a:t>Various hand modeling methods to represent hand posture [27]. (a) 3D volumetric model. (b) 3D geometric model. (c) 3D Skeleton model. (d) Colored marker based model. (e) Non-geometric shape model (Binary silhouette [11]). (f) 2D deformable template model (contour [11]). (g) Motion based model</a:t>
            </a:r>
            <a:br>
              <a:rPr lang="en-US" sz="1600" dirty="0">
                <a:solidFill>
                  <a:schemeClr val="tx1"/>
                </a:solidFill>
              </a:rPr>
            </a:br>
            <a:r>
              <a:rPr lang="en-US" sz="1600" dirty="0">
                <a:solidFill>
                  <a:schemeClr val="tx1"/>
                </a:solidFill>
              </a:rPr>
              <a:t>[RAF2012] </a:t>
            </a:r>
          </a:p>
        </p:txBody>
      </p:sp>
      <p:pic>
        <p:nvPicPr>
          <p:cNvPr id="6" name="Θέση περιεχομένου 5">
            <a:extLst>
              <a:ext uri="{FF2B5EF4-FFF2-40B4-BE49-F238E27FC236}">
                <a16:creationId xmlns:a16="http://schemas.microsoft.com/office/drawing/2014/main" id="{066B76CC-7961-45A0-A725-418BF2402F85}"/>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891978" y="320135"/>
            <a:ext cx="8380486" cy="4229100"/>
          </a:xfrm>
        </p:spPr>
      </p:pic>
      <p:sp>
        <p:nvSpPr>
          <p:cNvPr id="4" name="Θέση αριθμού διαφάνειας 3">
            <a:extLst>
              <a:ext uri="{FF2B5EF4-FFF2-40B4-BE49-F238E27FC236}">
                <a16:creationId xmlns:a16="http://schemas.microsoft.com/office/drawing/2014/main" id="{0D08D9BF-09E7-41E5-842D-BE3DB3313368}"/>
              </a:ext>
            </a:extLst>
          </p:cNvPr>
          <p:cNvSpPr>
            <a:spLocks noGrp="1"/>
          </p:cNvSpPr>
          <p:nvPr>
            <p:ph type="sldNum" sz="quarter" idx="13"/>
          </p:nvPr>
        </p:nvSpPr>
        <p:spPr/>
        <p:txBody>
          <a:bodyPr/>
          <a:lstStyle/>
          <a:p>
            <a:pPr>
              <a:defRPr/>
            </a:pPr>
            <a:fld id="{067A270A-E653-4AD2-9076-9115A24AE536}" type="slidenum">
              <a:rPr lang="el-GR" smtClean="0"/>
              <a:pPr>
                <a:defRPr/>
              </a:pPr>
              <a:t>62</a:t>
            </a:fld>
            <a:endParaRPr lang="el-GR"/>
          </a:p>
        </p:txBody>
      </p:sp>
    </p:spTree>
    <p:extLst>
      <p:ext uri="{BB962C8B-B14F-4D97-AF65-F5344CB8AC3E}">
        <p14:creationId xmlns:p14="http://schemas.microsoft.com/office/powerpoint/2010/main" val="24529309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DB4DF7BE-2024-45D5-A160-1E6779A00F0E}"/>
              </a:ext>
            </a:extLst>
          </p:cNvPr>
          <p:cNvSpPr>
            <a:spLocks noGrp="1"/>
          </p:cNvSpPr>
          <p:nvPr>
            <p:ph type="title"/>
          </p:nvPr>
        </p:nvSpPr>
        <p:spPr>
          <a:xfrm>
            <a:off x="1415480" y="365125"/>
            <a:ext cx="9649072" cy="5800179"/>
          </a:xfrm>
        </p:spPr>
        <p:txBody>
          <a:bodyPr/>
          <a:lstStyle/>
          <a:p>
            <a:r>
              <a:rPr lang="en-US" dirty="0"/>
              <a:t>PROBLEMS OF GESTURE RECOGNITION</a:t>
            </a:r>
          </a:p>
        </p:txBody>
      </p:sp>
      <p:sp>
        <p:nvSpPr>
          <p:cNvPr id="4" name="Θέση αριθμού διαφάνειας 3">
            <a:extLst>
              <a:ext uri="{FF2B5EF4-FFF2-40B4-BE49-F238E27FC236}">
                <a16:creationId xmlns:a16="http://schemas.microsoft.com/office/drawing/2014/main" id="{045ED06A-5206-4557-A357-944B2A8813B4}"/>
              </a:ext>
            </a:extLst>
          </p:cNvPr>
          <p:cNvSpPr>
            <a:spLocks noGrp="1"/>
          </p:cNvSpPr>
          <p:nvPr>
            <p:ph type="sldNum" sz="quarter" idx="10"/>
          </p:nvPr>
        </p:nvSpPr>
        <p:spPr/>
        <p:txBody>
          <a:bodyPr/>
          <a:lstStyle/>
          <a:p>
            <a:pPr>
              <a:defRPr/>
            </a:pPr>
            <a:fld id="{067A270A-E653-4AD2-9076-9115A24AE536}" type="slidenum">
              <a:rPr lang="el-GR" smtClean="0"/>
              <a:pPr>
                <a:defRPr/>
              </a:pPr>
              <a:t>63</a:t>
            </a:fld>
            <a:endParaRPr lang="el-GR"/>
          </a:p>
        </p:txBody>
      </p:sp>
    </p:spTree>
    <p:extLst>
      <p:ext uri="{BB962C8B-B14F-4D97-AF65-F5344CB8AC3E}">
        <p14:creationId xmlns:p14="http://schemas.microsoft.com/office/powerpoint/2010/main" val="30823893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037A5978-6979-4336-AD8D-2F3B1679B8FE}"/>
              </a:ext>
            </a:extLst>
          </p:cNvPr>
          <p:cNvSpPr>
            <a:spLocks noGrp="1"/>
          </p:cNvSpPr>
          <p:nvPr>
            <p:ph type="title"/>
          </p:nvPr>
        </p:nvSpPr>
        <p:spPr/>
        <p:txBody>
          <a:bodyPr/>
          <a:lstStyle/>
          <a:p>
            <a:r>
              <a:rPr lang="en-US" dirty="0"/>
              <a:t>Problems of Gesture Recognition</a:t>
            </a:r>
          </a:p>
        </p:txBody>
      </p:sp>
      <p:sp>
        <p:nvSpPr>
          <p:cNvPr id="5" name="Θέση περιεχομένου 4">
            <a:extLst>
              <a:ext uri="{FF2B5EF4-FFF2-40B4-BE49-F238E27FC236}">
                <a16:creationId xmlns:a16="http://schemas.microsoft.com/office/drawing/2014/main" id="{8340BA49-F0EB-4156-AFC1-AC6E64B278A4}"/>
              </a:ext>
            </a:extLst>
          </p:cNvPr>
          <p:cNvSpPr>
            <a:spLocks noGrp="1"/>
          </p:cNvSpPr>
          <p:nvPr>
            <p:ph sz="quarter" idx="12"/>
          </p:nvPr>
        </p:nvSpPr>
        <p:spPr/>
        <p:txBody>
          <a:bodyPr/>
          <a:lstStyle/>
          <a:p>
            <a:pPr algn="just"/>
            <a:r>
              <a:rPr lang="en-US" sz="2400" dirty="0"/>
              <a:t>Lighting condition: the changes of the light in the image make the extraction of the skin region more difficult.  </a:t>
            </a:r>
          </a:p>
          <a:p>
            <a:pPr algn="just"/>
            <a:r>
              <a:rPr lang="en-US" sz="2400" dirty="0"/>
              <a:t>Rotation: there is problem when the subject that performs the gesture is rotated in any direction.</a:t>
            </a:r>
          </a:p>
          <a:p>
            <a:pPr algn="just"/>
            <a:r>
              <a:rPr lang="en-US" sz="2400" dirty="0"/>
              <a:t>Scaling: the pose of the body or the hand have different sizes in the image of the gesture.</a:t>
            </a:r>
          </a:p>
          <a:p>
            <a:pPr algn="just"/>
            <a:r>
              <a:rPr lang="en-US" sz="2400" dirty="0"/>
              <a:t>Interpretation: the  changes of the position of the subject in different images, may give false representation of the features. </a:t>
            </a:r>
          </a:p>
          <a:p>
            <a:pPr algn="just"/>
            <a:r>
              <a:rPr lang="en-US" sz="2400" dirty="0"/>
              <a:t>Background: when there is complex background with different objects that confuse the detection and lead to misclassification. </a:t>
            </a:r>
          </a:p>
          <a:p>
            <a:endParaRPr lang="en-US" dirty="0"/>
          </a:p>
        </p:txBody>
      </p:sp>
      <p:sp>
        <p:nvSpPr>
          <p:cNvPr id="3" name="Θέση αριθμού διαφάνειας 2">
            <a:extLst>
              <a:ext uri="{FF2B5EF4-FFF2-40B4-BE49-F238E27FC236}">
                <a16:creationId xmlns:a16="http://schemas.microsoft.com/office/drawing/2014/main" id="{1CC903B7-F46E-435D-AE66-3228C5894475}"/>
              </a:ext>
            </a:extLst>
          </p:cNvPr>
          <p:cNvSpPr>
            <a:spLocks noGrp="1"/>
          </p:cNvSpPr>
          <p:nvPr>
            <p:ph type="sldNum" sz="quarter" idx="13"/>
          </p:nvPr>
        </p:nvSpPr>
        <p:spPr/>
        <p:txBody>
          <a:bodyPr/>
          <a:lstStyle/>
          <a:p>
            <a:pPr>
              <a:defRPr/>
            </a:pPr>
            <a:fld id="{2AC0C609-90B0-4BB8-8EC5-0EA5637212F7}" type="slidenum">
              <a:rPr lang="el-GR" smtClean="0"/>
              <a:pPr>
                <a:defRPr/>
              </a:pPr>
              <a:t>64</a:t>
            </a:fld>
            <a:endParaRPr lang="el-GR"/>
          </a:p>
        </p:txBody>
      </p:sp>
    </p:spTree>
    <p:extLst>
      <p:ext uri="{BB962C8B-B14F-4D97-AF65-F5344CB8AC3E}">
        <p14:creationId xmlns:p14="http://schemas.microsoft.com/office/powerpoint/2010/main" val="2958864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2293B879-3C52-4195-8854-FDC7FEAD78DC}"/>
              </a:ext>
            </a:extLst>
          </p:cNvPr>
          <p:cNvSpPr>
            <a:spLocks noGrp="1"/>
          </p:cNvSpPr>
          <p:nvPr>
            <p:ph type="title"/>
          </p:nvPr>
        </p:nvSpPr>
        <p:spPr>
          <a:xfrm>
            <a:off x="1415480" y="365125"/>
            <a:ext cx="9505056" cy="5991225"/>
          </a:xfrm>
        </p:spPr>
        <p:txBody>
          <a:bodyPr/>
          <a:lstStyle/>
          <a:p>
            <a:r>
              <a:rPr lang="en-US" dirty="0"/>
              <a:t>3D CNN-CONVOLUTIONAL NEURAL NETWORKS</a:t>
            </a:r>
          </a:p>
        </p:txBody>
      </p:sp>
      <p:sp>
        <p:nvSpPr>
          <p:cNvPr id="4" name="Θέση αριθμού διαφάνειας 3">
            <a:extLst>
              <a:ext uri="{FF2B5EF4-FFF2-40B4-BE49-F238E27FC236}">
                <a16:creationId xmlns:a16="http://schemas.microsoft.com/office/drawing/2014/main" id="{ACC78246-5210-4A1B-AA0A-B73BF29EF323}"/>
              </a:ext>
            </a:extLst>
          </p:cNvPr>
          <p:cNvSpPr>
            <a:spLocks noGrp="1"/>
          </p:cNvSpPr>
          <p:nvPr>
            <p:ph type="sldNum" sz="quarter" idx="10"/>
          </p:nvPr>
        </p:nvSpPr>
        <p:spPr/>
        <p:txBody>
          <a:bodyPr/>
          <a:lstStyle/>
          <a:p>
            <a:pPr>
              <a:defRPr/>
            </a:pPr>
            <a:fld id="{067A270A-E653-4AD2-9076-9115A24AE536}" type="slidenum">
              <a:rPr lang="el-GR" smtClean="0"/>
              <a:pPr>
                <a:defRPr/>
              </a:pPr>
              <a:t>65</a:t>
            </a:fld>
            <a:endParaRPr lang="el-GR"/>
          </a:p>
        </p:txBody>
      </p:sp>
    </p:spTree>
    <p:extLst>
      <p:ext uri="{BB962C8B-B14F-4D97-AF65-F5344CB8AC3E}">
        <p14:creationId xmlns:p14="http://schemas.microsoft.com/office/powerpoint/2010/main" val="31481672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42FCE5DA-312B-4ACD-A719-678B0ADBA374}"/>
              </a:ext>
            </a:extLst>
          </p:cNvPr>
          <p:cNvSpPr>
            <a:spLocks noGrp="1"/>
          </p:cNvSpPr>
          <p:nvPr>
            <p:ph type="title"/>
          </p:nvPr>
        </p:nvSpPr>
        <p:spPr/>
        <p:txBody>
          <a:bodyPr/>
          <a:lstStyle/>
          <a:p>
            <a:r>
              <a:rPr lang="en-US" dirty="0"/>
              <a:t>3D CNN-Convolutional Neural Network</a:t>
            </a:r>
          </a:p>
        </p:txBody>
      </p:sp>
      <p:sp>
        <p:nvSpPr>
          <p:cNvPr id="5" name="Θέση περιεχομένου 4">
            <a:extLst>
              <a:ext uri="{FF2B5EF4-FFF2-40B4-BE49-F238E27FC236}">
                <a16:creationId xmlns:a16="http://schemas.microsoft.com/office/drawing/2014/main" id="{E35541A6-0A1C-4E39-80BA-F6A94192C312}"/>
              </a:ext>
            </a:extLst>
          </p:cNvPr>
          <p:cNvSpPr>
            <a:spLocks noGrp="1"/>
          </p:cNvSpPr>
          <p:nvPr>
            <p:ph sz="quarter" idx="12"/>
          </p:nvPr>
        </p:nvSpPr>
        <p:spPr>
          <a:xfrm>
            <a:off x="1343472" y="1729824"/>
            <a:ext cx="10009188" cy="4508753"/>
          </a:xfrm>
        </p:spPr>
        <p:txBody>
          <a:bodyPr/>
          <a:lstStyle/>
          <a:p>
            <a:pPr algn="just"/>
            <a:r>
              <a:rPr lang="en-US" sz="2400" dirty="0"/>
              <a:t>3D CNN architectures can be applied in a sequence of  frames as inputs thus they are used for video analysis.</a:t>
            </a:r>
          </a:p>
          <a:p>
            <a:pPr algn="just"/>
            <a:r>
              <a:rPr lang="en-US" sz="2400" dirty="0"/>
              <a:t>2D CNNs make use of the spatial dependencies and 3D CNNs make use of both the spatial and temporal relations of the frames.</a:t>
            </a:r>
          </a:p>
          <a:p>
            <a:pPr algn="just"/>
            <a:r>
              <a:rPr lang="en-US" sz="2400" dirty="0"/>
              <a:t>Real-time recognition systems require the use of detection of the gesture and classification on the continuous stream of images.</a:t>
            </a:r>
          </a:p>
          <a:p>
            <a:pPr algn="just"/>
            <a:r>
              <a:rPr lang="en-US" sz="2400" dirty="0"/>
              <a:t>Many layers are the same as in the 2D CNN but all the calculations are in the 3 dimensions.</a:t>
            </a:r>
          </a:p>
          <a:p>
            <a:pPr algn="just"/>
            <a:r>
              <a:rPr lang="en-US" sz="2400" dirty="0"/>
              <a:t>Rectified linear unit (ReLU) is one of the most common activation function, avoiding in this way the problems of the vanishing and exploding gradient descent.</a:t>
            </a:r>
          </a:p>
          <a:p>
            <a:endParaRPr lang="en-US" dirty="0"/>
          </a:p>
        </p:txBody>
      </p:sp>
      <p:sp>
        <p:nvSpPr>
          <p:cNvPr id="3" name="Θέση αριθμού διαφάνειας 2">
            <a:extLst>
              <a:ext uri="{FF2B5EF4-FFF2-40B4-BE49-F238E27FC236}">
                <a16:creationId xmlns:a16="http://schemas.microsoft.com/office/drawing/2014/main" id="{908B5C5E-DC2C-4232-8A63-0F227A8A3514}"/>
              </a:ext>
            </a:extLst>
          </p:cNvPr>
          <p:cNvSpPr>
            <a:spLocks noGrp="1"/>
          </p:cNvSpPr>
          <p:nvPr>
            <p:ph type="sldNum" sz="quarter" idx="13"/>
          </p:nvPr>
        </p:nvSpPr>
        <p:spPr/>
        <p:txBody>
          <a:bodyPr/>
          <a:lstStyle/>
          <a:p>
            <a:pPr>
              <a:defRPr/>
            </a:pPr>
            <a:fld id="{2AC0C609-90B0-4BB8-8EC5-0EA5637212F7}" type="slidenum">
              <a:rPr lang="el-GR" smtClean="0"/>
              <a:pPr>
                <a:defRPr/>
              </a:pPr>
              <a:t>66</a:t>
            </a:fld>
            <a:endParaRPr lang="el-GR"/>
          </a:p>
        </p:txBody>
      </p:sp>
    </p:spTree>
    <p:extLst>
      <p:ext uri="{BB962C8B-B14F-4D97-AF65-F5344CB8AC3E}">
        <p14:creationId xmlns:p14="http://schemas.microsoft.com/office/powerpoint/2010/main" val="1108352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0685FA1-3C63-492E-A618-8A4985693A50}"/>
              </a:ext>
            </a:extLst>
          </p:cNvPr>
          <p:cNvSpPr>
            <a:spLocks noGrp="1"/>
          </p:cNvSpPr>
          <p:nvPr>
            <p:ph type="title"/>
          </p:nvPr>
        </p:nvSpPr>
        <p:spPr>
          <a:xfrm>
            <a:off x="1487489" y="5219227"/>
            <a:ext cx="9901236" cy="864096"/>
          </a:xfrm>
        </p:spPr>
        <p:txBody>
          <a:bodyPr/>
          <a:lstStyle/>
          <a:p>
            <a:pPr algn="ctr"/>
            <a:r>
              <a:rPr lang="en-US" sz="2000" b="0" dirty="0">
                <a:solidFill>
                  <a:schemeClr val="tx1"/>
                </a:solidFill>
              </a:rPr>
              <a:t>Convolution in a 3D CNN architecture</a:t>
            </a:r>
            <a:br>
              <a:rPr lang="en-US" sz="2000" dirty="0">
                <a:solidFill>
                  <a:schemeClr val="tx1"/>
                </a:solidFill>
              </a:rPr>
            </a:br>
            <a:r>
              <a:rPr lang="en-US" sz="2000" dirty="0">
                <a:solidFill>
                  <a:schemeClr val="tx1"/>
                </a:solidFill>
              </a:rPr>
              <a:t>[RAO2020]</a:t>
            </a:r>
          </a:p>
        </p:txBody>
      </p:sp>
      <p:graphicFrame>
        <p:nvGraphicFramePr>
          <p:cNvPr id="5" name="Θέση περιεχομένου 4">
            <a:extLst>
              <a:ext uri="{FF2B5EF4-FFF2-40B4-BE49-F238E27FC236}">
                <a16:creationId xmlns:a16="http://schemas.microsoft.com/office/drawing/2014/main" id="{AD69760E-D8BE-4E26-AF23-A70F3C4062B7}"/>
              </a:ext>
            </a:extLst>
          </p:cNvPr>
          <p:cNvGraphicFramePr>
            <a:graphicFrameLocks noGrp="1"/>
          </p:cNvGraphicFramePr>
          <p:nvPr>
            <p:ph sz="quarter" idx="12"/>
            <p:extLst>
              <p:ext uri="{D42A27DB-BD31-4B8C-83A1-F6EECF244321}">
                <p14:modId xmlns:p14="http://schemas.microsoft.com/office/powerpoint/2010/main" val="4114355890"/>
              </p:ext>
            </p:extLst>
          </p:nvPr>
        </p:nvGraphicFramePr>
        <p:xfrm>
          <a:off x="1487488" y="1124744"/>
          <a:ext cx="10009188" cy="4104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Θέση αριθμού διαφάνειας 3">
            <a:extLst>
              <a:ext uri="{FF2B5EF4-FFF2-40B4-BE49-F238E27FC236}">
                <a16:creationId xmlns:a16="http://schemas.microsoft.com/office/drawing/2014/main" id="{754166A9-1C81-4837-8708-B3F8383DBFD5}"/>
              </a:ext>
            </a:extLst>
          </p:cNvPr>
          <p:cNvSpPr>
            <a:spLocks noGrp="1"/>
          </p:cNvSpPr>
          <p:nvPr>
            <p:ph type="sldNum" sz="quarter" idx="13"/>
          </p:nvPr>
        </p:nvSpPr>
        <p:spPr/>
        <p:txBody>
          <a:bodyPr/>
          <a:lstStyle/>
          <a:p>
            <a:pPr>
              <a:defRPr/>
            </a:pPr>
            <a:fld id="{067A270A-E653-4AD2-9076-9115A24AE536}" type="slidenum">
              <a:rPr lang="el-GR" smtClean="0"/>
              <a:pPr>
                <a:defRPr/>
              </a:pPr>
              <a:t>67</a:t>
            </a:fld>
            <a:endParaRPr lang="el-GR"/>
          </a:p>
        </p:txBody>
      </p:sp>
    </p:spTree>
    <p:extLst>
      <p:ext uri="{BB962C8B-B14F-4D97-AF65-F5344CB8AC3E}">
        <p14:creationId xmlns:p14="http://schemas.microsoft.com/office/powerpoint/2010/main" val="34880416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FDF85A27-15CD-49FC-A56C-E0C26C7F34CC}"/>
              </a:ext>
            </a:extLst>
          </p:cNvPr>
          <p:cNvSpPr>
            <a:spLocks noGrp="1"/>
          </p:cNvSpPr>
          <p:nvPr>
            <p:ph type="title"/>
          </p:nvPr>
        </p:nvSpPr>
        <p:spPr>
          <a:xfrm>
            <a:off x="1962225" y="698307"/>
            <a:ext cx="7954939" cy="710212"/>
          </a:xfrm>
        </p:spPr>
        <p:txBody>
          <a:bodyPr/>
          <a:lstStyle/>
          <a:p>
            <a:pPr algn="ctr"/>
            <a:r>
              <a:rPr lang="en-US" sz="2000" b="0" dirty="0">
                <a:solidFill>
                  <a:schemeClr val="tx1"/>
                </a:solidFill>
              </a:rPr>
              <a:t>Pooling in 3 dimensions</a:t>
            </a:r>
            <a:br>
              <a:rPr lang="en-US" sz="2000" dirty="0">
                <a:solidFill>
                  <a:schemeClr val="tx1"/>
                </a:solidFill>
              </a:rPr>
            </a:br>
            <a:r>
              <a:rPr lang="en-US" sz="2000" dirty="0">
                <a:solidFill>
                  <a:schemeClr val="tx1"/>
                </a:solidFill>
              </a:rPr>
              <a:t>[RAO2020]</a:t>
            </a:r>
          </a:p>
        </p:txBody>
      </p:sp>
      <p:pic>
        <p:nvPicPr>
          <p:cNvPr id="11" name="Θέση περιεχομένου 10">
            <a:extLst>
              <a:ext uri="{FF2B5EF4-FFF2-40B4-BE49-F238E27FC236}">
                <a16:creationId xmlns:a16="http://schemas.microsoft.com/office/drawing/2014/main" id="{C525BC1E-BAEA-48DA-8FF1-C267EE991F5F}"/>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703512" y="2576934"/>
            <a:ext cx="3744416" cy="3205728"/>
          </a:xfrm>
        </p:spPr>
      </p:pic>
      <p:pic>
        <p:nvPicPr>
          <p:cNvPr id="13" name="Θέση περιεχομένου 12">
            <a:extLst>
              <a:ext uri="{FF2B5EF4-FFF2-40B4-BE49-F238E27FC236}">
                <a16:creationId xmlns:a16="http://schemas.microsoft.com/office/drawing/2014/main" id="{C29D1AEA-87FE-48BE-A9B9-2B837A0CB49A}"/>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7158090" y="3171661"/>
            <a:ext cx="2331488" cy="2016274"/>
          </a:xfrm>
        </p:spPr>
      </p:pic>
      <p:sp>
        <p:nvSpPr>
          <p:cNvPr id="6" name="Θέση κειμένου 5">
            <a:extLst>
              <a:ext uri="{FF2B5EF4-FFF2-40B4-BE49-F238E27FC236}">
                <a16:creationId xmlns:a16="http://schemas.microsoft.com/office/drawing/2014/main" id="{713DF71D-7FE1-46A1-9E39-F173817B220A}"/>
              </a:ext>
            </a:extLst>
          </p:cNvPr>
          <p:cNvSpPr>
            <a:spLocks noGrp="1"/>
          </p:cNvSpPr>
          <p:nvPr>
            <p:ph type="body" idx="1"/>
          </p:nvPr>
        </p:nvSpPr>
        <p:spPr>
          <a:xfrm>
            <a:off x="1991543" y="1725042"/>
            <a:ext cx="3168353" cy="823912"/>
          </a:xfrm>
        </p:spPr>
        <p:txBody>
          <a:bodyPr/>
          <a:lstStyle/>
          <a:p>
            <a:endParaRPr lang="en-US" dirty="0"/>
          </a:p>
          <a:p>
            <a:endParaRPr lang="en-US" dirty="0"/>
          </a:p>
          <a:p>
            <a:r>
              <a:rPr lang="en-US" dirty="0"/>
              <a:t>		</a:t>
            </a:r>
          </a:p>
          <a:p>
            <a:endParaRPr lang="en-US" dirty="0"/>
          </a:p>
          <a:p>
            <a:endParaRPr lang="en-US" dirty="0"/>
          </a:p>
          <a:p>
            <a:r>
              <a:rPr lang="en-US" dirty="0"/>
              <a:t>Before max pooling</a:t>
            </a:r>
          </a:p>
          <a:p>
            <a:endParaRPr lang="en-US" dirty="0"/>
          </a:p>
        </p:txBody>
      </p:sp>
      <p:sp>
        <p:nvSpPr>
          <p:cNvPr id="7" name="Θέση κειμένου 6">
            <a:extLst>
              <a:ext uri="{FF2B5EF4-FFF2-40B4-BE49-F238E27FC236}">
                <a16:creationId xmlns:a16="http://schemas.microsoft.com/office/drawing/2014/main" id="{6E5D2E60-C5CC-464A-8566-CD16E1B0ACAA}"/>
              </a:ext>
            </a:extLst>
          </p:cNvPr>
          <p:cNvSpPr>
            <a:spLocks noGrp="1"/>
          </p:cNvSpPr>
          <p:nvPr>
            <p:ph type="body" sz="quarter" idx="3"/>
          </p:nvPr>
        </p:nvSpPr>
        <p:spPr>
          <a:xfrm>
            <a:off x="7072365" y="1725042"/>
            <a:ext cx="2844800" cy="823912"/>
          </a:xfrm>
        </p:spPr>
        <p:txBody>
          <a:bodyPr/>
          <a:lstStyle/>
          <a:p>
            <a:r>
              <a:rPr lang="en-US" dirty="0"/>
              <a:t>After max pooling</a:t>
            </a:r>
          </a:p>
          <a:p>
            <a:endParaRPr lang="en-US" dirty="0"/>
          </a:p>
        </p:txBody>
      </p:sp>
      <p:sp>
        <p:nvSpPr>
          <p:cNvPr id="4" name="Θέση αριθμού διαφάνειας 3">
            <a:extLst>
              <a:ext uri="{FF2B5EF4-FFF2-40B4-BE49-F238E27FC236}">
                <a16:creationId xmlns:a16="http://schemas.microsoft.com/office/drawing/2014/main" id="{20B0E1AA-862C-432C-91E0-445D3F1B7618}"/>
              </a:ext>
            </a:extLst>
          </p:cNvPr>
          <p:cNvSpPr>
            <a:spLocks noGrp="1"/>
          </p:cNvSpPr>
          <p:nvPr>
            <p:ph type="sldNum" sz="quarter" idx="13"/>
          </p:nvPr>
        </p:nvSpPr>
        <p:spPr/>
        <p:txBody>
          <a:bodyPr/>
          <a:lstStyle/>
          <a:p>
            <a:pPr>
              <a:defRPr/>
            </a:pPr>
            <a:fld id="{067A270A-E653-4AD2-9076-9115A24AE536}" type="slidenum">
              <a:rPr lang="el-GR" smtClean="0"/>
              <a:pPr>
                <a:defRPr/>
              </a:pPr>
              <a:t>68</a:t>
            </a:fld>
            <a:endParaRPr lang="el-GR"/>
          </a:p>
        </p:txBody>
      </p:sp>
    </p:spTree>
    <p:extLst>
      <p:ext uri="{BB962C8B-B14F-4D97-AF65-F5344CB8AC3E}">
        <p14:creationId xmlns:p14="http://schemas.microsoft.com/office/powerpoint/2010/main" val="556694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Τίτλος 7">
            <a:extLst>
              <a:ext uri="{FF2B5EF4-FFF2-40B4-BE49-F238E27FC236}">
                <a16:creationId xmlns:a16="http://schemas.microsoft.com/office/drawing/2014/main" id="{19C286E3-D1A4-45EF-B27E-4520D0DEC855}"/>
              </a:ext>
            </a:extLst>
          </p:cNvPr>
          <p:cNvSpPr>
            <a:spLocks noGrp="1"/>
          </p:cNvSpPr>
          <p:nvPr>
            <p:ph type="title"/>
          </p:nvPr>
        </p:nvSpPr>
        <p:spPr>
          <a:xfrm>
            <a:off x="1343472" y="404664"/>
            <a:ext cx="7920880" cy="864096"/>
          </a:xfrm>
        </p:spPr>
        <p:txBody>
          <a:bodyPr/>
          <a:lstStyle/>
          <a:p>
            <a:r>
              <a:rPr lang="en-US" dirty="0"/>
              <a:t>ACTIVATION FUNCTIONS</a:t>
            </a:r>
          </a:p>
        </p:txBody>
      </p:sp>
      <p:sp>
        <p:nvSpPr>
          <p:cNvPr id="9" name="Θέση περιεχομένου 8">
            <a:extLst>
              <a:ext uri="{FF2B5EF4-FFF2-40B4-BE49-F238E27FC236}">
                <a16:creationId xmlns:a16="http://schemas.microsoft.com/office/drawing/2014/main" id="{C120929E-87EF-4670-82F2-F1BF3127B4EC}"/>
              </a:ext>
            </a:extLst>
          </p:cNvPr>
          <p:cNvSpPr>
            <a:spLocks noGrp="1"/>
          </p:cNvSpPr>
          <p:nvPr>
            <p:ph sz="quarter" idx="12"/>
          </p:nvPr>
        </p:nvSpPr>
        <p:spPr>
          <a:xfrm>
            <a:off x="1343472" y="1268760"/>
            <a:ext cx="10009188" cy="4969817"/>
          </a:xfrm>
        </p:spPr>
        <p:txBody>
          <a:bodyPr/>
          <a:lstStyle/>
          <a:p>
            <a:pPr>
              <a:lnSpc>
                <a:spcPct val="150000"/>
              </a:lnSpc>
            </a:pPr>
            <a:r>
              <a:rPr lang="en-US" dirty="0"/>
              <a:t>The activation layers give nonlinearity in a CNN.</a:t>
            </a:r>
          </a:p>
          <a:p>
            <a:pPr>
              <a:lnSpc>
                <a:spcPct val="150000"/>
              </a:lnSpc>
            </a:pPr>
            <a:r>
              <a:rPr lang="en-US" dirty="0"/>
              <a:t>The most used activation functions are:</a:t>
            </a:r>
          </a:p>
          <a:p>
            <a:pPr lvl="1">
              <a:lnSpc>
                <a:spcPct val="150000"/>
              </a:lnSpc>
            </a:pPr>
            <a:r>
              <a:rPr lang="de-DE" dirty="0"/>
              <a:t>ReLU -</a:t>
            </a:r>
            <a:r>
              <a:rPr lang="en-US" dirty="0"/>
              <a:t>Rectified</a:t>
            </a:r>
            <a:r>
              <a:rPr lang="de-DE" dirty="0"/>
              <a:t> Linear Unit </a:t>
            </a:r>
          </a:p>
          <a:p>
            <a:pPr marL="324000" lvl="1" indent="0">
              <a:lnSpc>
                <a:spcPct val="150000"/>
              </a:lnSpc>
              <a:buNone/>
            </a:pPr>
            <a:endParaRPr lang="de-DE" dirty="0"/>
          </a:p>
          <a:p>
            <a:pPr lvl="1">
              <a:lnSpc>
                <a:spcPct val="150000"/>
              </a:lnSpc>
            </a:pPr>
            <a:r>
              <a:rPr lang="de-DE" dirty="0"/>
              <a:t>Sigmoid </a:t>
            </a:r>
            <a:r>
              <a:rPr lang="en-US" dirty="0"/>
              <a:t>function</a:t>
            </a:r>
          </a:p>
          <a:p>
            <a:pPr lvl="1">
              <a:lnSpc>
                <a:spcPct val="150000"/>
              </a:lnSpc>
            </a:pPr>
            <a:endParaRPr lang="en-US" dirty="0"/>
          </a:p>
          <a:p>
            <a:pPr lvl="1">
              <a:lnSpc>
                <a:spcPct val="150000"/>
              </a:lnSpc>
            </a:pPr>
            <a:r>
              <a:rPr lang="en-US" dirty="0"/>
              <a:t>tanh function</a:t>
            </a:r>
          </a:p>
        </p:txBody>
      </p:sp>
      <p:sp>
        <p:nvSpPr>
          <p:cNvPr id="7" name="Θέση αριθμού διαφάνειας 6">
            <a:extLst>
              <a:ext uri="{FF2B5EF4-FFF2-40B4-BE49-F238E27FC236}">
                <a16:creationId xmlns:a16="http://schemas.microsoft.com/office/drawing/2014/main" id="{FE794DCB-0086-4168-B07D-84698AD8F7D2}"/>
              </a:ext>
            </a:extLst>
          </p:cNvPr>
          <p:cNvSpPr>
            <a:spLocks noGrp="1"/>
          </p:cNvSpPr>
          <p:nvPr>
            <p:ph type="sldNum" sz="quarter" idx="13"/>
          </p:nvPr>
        </p:nvSpPr>
        <p:spPr/>
        <p:txBody>
          <a:bodyPr/>
          <a:lstStyle/>
          <a:p>
            <a:pPr>
              <a:defRPr/>
            </a:pPr>
            <a:fld id="{1519840A-DF05-4057-84CA-7EFE2A1ADCF2}" type="slidenum">
              <a:rPr lang="el-GR" smtClean="0"/>
              <a:pPr>
                <a:defRPr/>
              </a:pPr>
              <a:t>69</a:t>
            </a:fld>
            <a:endParaRPr lang="el-GR"/>
          </a:p>
        </p:txBody>
      </p:sp>
      <p:pic>
        <p:nvPicPr>
          <p:cNvPr id="11" name="Εικόνα 10" descr="\documentclass{article}&#10;\usepackage{amsmath,amsfonts,amssymb,xcolor}&#10;\pagestyle{empty}&#10;\begin{document}&#10;&#10;$f(x)=max(0,x) $&#10;&#10;\end{document}" title="IguanaTex Bitmap Display">
            <a:extLst>
              <a:ext uri="{FF2B5EF4-FFF2-40B4-BE49-F238E27FC236}">
                <a16:creationId xmlns:a16="http://schemas.microsoft.com/office/drawing/2014/main" id="{F100E6C9-5AB8-45DC-A385-9237D0014DAE}"/>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663952" y="2905475"/>
            <a:ext cx="2060038" cy="279924"/>
          </a:xfrm>
          <a:prstGeom prst="rect">
            <a:avLst/>
          </a:prstGeom>
        </p:spPr>
      </p:pic>
      <p:pic>
        <p:nvPicPr>
          <p:cNvPr id="13" name="Εικόνα 12" descr="\documentclass{article}&#10;\usepackage{amsmath,amsfonts,amssymb,xcolor}&#10;\pagestyle{empty}&#10;\begin{document}&#10;&#10;$f(x)=\frac 1 {1+e^{-x}}$&#10;&#10;\end{document}" title="IguanaTex Bitmap Display">
            <a:extLst>
              <a:ext uri="{FF2B5EF4-FFF2-40B4-BE49-F238E27FC236}">
                <a16:creationId xmlns:a16="http://schemas.microsoft.com/office/drawing/2014/main" id="{C7B97FFC-5DB5-45F5-863B-55C0E69E7A4B}"/>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506045" y="3982965"/>
            <a:ext cx="1595733" cy="358705"/>
          </a:xfrm>
          <a:prstGeom prst="rect">
            <a:avLst/>
          </a:prstGeom>
        </p:spPr>
      </p:pic>
      <p:pic>
        <p:nvPicPr>
          <p:cNvPr id="17" name="Εικόνα 16" descr="\documentclass{article}&#10;\usepackage{amsmath,amsfonts,amssymb,xcolor}&#10;\pagestyle{empty}&#10;\begin{document}&#10;&#10;$f(x)=tanh(x)=\frac {e^x-e^{-x}} {e^x+e^{-x}}$&#10;&#10;\end{document}" title="IguanaTex Bitmap Display">
            <a:extLst>
              <a:ext uri="{FF2B5EF4-FFF2-40B4-BE49-F238E27FC236}">
                <a16:creationId xmlns:a16="http://schemas.microsoft.com/office/drawing/2014/main" id="{D7D2AF4F-FB82-46EC-B672-02E9F287244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007768" y="5102038"/>
            <a:ext cx="3042281" cy="376171"/>
          </a:xfrm>
          <a:prstGeom prst="rect">
            <a:avLst/>
          </a:prstGeom>
        </p:spPr>
      </p:pic>
      <p:sp>
        <p:nvSpPr>
          <p:cNvPr id="2" name="TextBox 1">
            <a:extLst>
              <a:ext uri="{FF2B5EF4-FFF2-40B4-BE49-F238E27FC236}">
                <a16:creationId xmlns:a16="http://schemas.microsoft.com/office/drawing/2014/main" id="{B0065932-35B7-497B-8F76-4642AE5E54BD}"/>
              </a:ext>
            </a:extLst>
          </p:cNvPr>
          <p:cNvSpPr txBox="1"/>
          <p:nvPr/>
        </p:nvSpPr>
        <p:spPr>
          <a:xfrm>
            <a:off x="5663952" y="2875035"/>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637290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588A36E-3A7C-456C-BAB8-A054A8CF7F5E}"/>
              </a:ext>
            </a:extLst>
          </p:cNvPr>
          <p:cNvSpPr>
            <a:spLocks noGrp="1"/>
          </p:cNvSpPr>
          <p:nvPr>
            <p:ph type="title"/>
          </p:nvPr>
        </p:nvSpPr>
        <p:spPr/>
        <p:txBody>
          <a:bodyPr/>
          <a:lstStyle/>
          <a:p>
            <a:r>
              <a:rPr lang="en-US" sz="4000" dirty="0"/>
              <a:t>Gesture types</a:t>
            </a:r>
            <a:br>
              <a:rPr lang="en-US" sz="4000" dirty="0"/>
            </a:br>
            <a:r>
              <a:rPr lang="en-US" sz="4000" dirty="0"/>
              <a:t>(based on the body parts)</a:t>
            </a:r>
          </a:p>
        </p:txBody>
      </p:sp>
      <p:sp>
        <p:nvSpPr>
          <p:cNvPr id="3" name="Θέση περιεχομένου 2">
            <a:extLst>
              <a:ext uri="{FF2B5EF4-FFF2-40B4-BE49-F238E27FC236}">
                <a16:creationId xmlns:a16="http://schemas.microsoft.com/office/drawing/2014/main" id="{4FBA2325-6B52-4C1F-AABE-E4289068A02E}"/>
              </a:ext>
            </a:extLst>
          </p:cNvPr>
          <p:cNvSpPr>
            <a:spLocks noGrp="1"/>
          </p:cNvSpPr>
          <p:nvPr>
            <p:ph sz="quarter" idx="12"/>
          </p:nvPr>
        </p:nvSpPr>
        <p:spPr/>
        <p:txBody>
          <a:bodyPr/>
          <a:lstStyle/>
          <a:p>
            <a:pPr algn="just">
              <a:lnSpc>
                <a:spcPct val="250000"/>
              </a:lnSpc>
            </a:pPr>
            <a:r>
              <a:rPr lang="en-US" dirty="0"/>
              <a:t>Hand Gestures: waving goodbye, showing points…</a:t>
            </a:r>
          </a:p>
          <a:p>
            <a:pPr algn="just">
              <a:lnSpc>
                <a:spcPct val="250000"/>
              </a:lnSpc>
            </a:pPr>
            <a:r>
              <a:rPr lang="en-US" dirty="0"/>
              <a:t>Head Gestures: nodding, winking…</a:t>
            </a:r>
          </a:p>
          <a:p>
            <a:pPr algn="just">
              <a:lnSpc>
                <a:spcPct val="250000"/>
              </a:lnSpc>
            </a:pPr>
            <a:r>
              <a:rPr lang="en-US" dirty="0"/>
              <a:t>Body Gestures: kicking, raise knee or elbow…</a:t>
            </a:r>
          </a:p>
          <a:p>
            <a:endParaRPr lang="en-US" dirty="0"/>
          </a:p>
        </p:txBody>
      </p:sp>
      <p:sp>
        <p:nvSpPr>
          <p:cNvPr id="4" name="Θέση αριθμού διαφάνειας 3">
            <a:extLst>
              <a:ext uri="{FF2B5EF4-FFF2-40B4-BE49-F238E27FC236}">
                <a16:creationId xmlns:a16="http://schemas.microsoft.com/office/drawing/2014/main" id="{4A517356-D31E-4DDD-BDBD-9E924311C74D}"/>
              </a:ext>
            </a:extLst>
          </p:cNvPr>
          <p:cNvSpPr>
            <a:spLocks noGrp="1"/>
          </p:cNvSpPr>
          <p:nvPr>
            <p:ph type="sldNum" sz="quarter" idx="13"/>
          </p:nvPr>
        </p:nvSpPr>
        <p:spPr/>
        <p:txBody>
          <a:bodyPr/>
          <a:lstStyle/>
          <a:p>
            <a:pPr>
              <a:defRPr/>
            </a:pPr>
            <a:fld id="{067A270A-E653-4AD2-9076-9115A24AE536}" type="slidenum">
              <a:rPr lang="el-GR" smtClean="0"/>
              <a:pPr>
                <a:defRPr/>
              </a:pPr>
              <a:t>7</a:t>
            </a:fld>
            <a:endParaRPr lang="el-GR"/>
          </a:p>
        </p:txBody>
      </p:sp>
    </p:spTree>
    <p:extLst>
      <p:ext uri="{BB962C8B-B14F-4D97-AF65-F5344CB8AC3E}">
        <p14:creationId xmlns:p14="http://schemas.microsoft.com/office/powerpoint/2010/main" val="683102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9E74B44-837A-4171-9849-E0C183F6C608}"/>
              </a:ext>
            </a:extLst>
          </p:cNvPr>
          <p:cNvSpPr>
            <a:spLocks noGrp="1"/>
          </p:cNvSpPr>
          <p:nvPr>
            <p:ph type="title"/>
          </p:nvPr>
        </p:nvSpPr>
        <p:spPr>
          <a:xfrm>
            <a:off x="1343472" y="404664"/>
            <a:ext cx="7521480" cy="720080"/>
          </a:xfrm>
        </p:spPr>
        <p:txBody>
          <a:bodyPr/>
          <a:lstStyle/>
          <a:p>
            <a:r>
              <a:rPr lang="en-US" dirty="0"/>
              <a:t>ReLU</a:t>
            </a:r>
          </a:p>
        </p:txBody>
      </p:sp>
      <p:sp>
        <p:nvSpPr>
          <p:cNvPr id="3" name="Θέση περιεχομένου 2">
            <a:extLst>
              <a:ext uri="{FF2B5EF4-FFF2-40B4-BE49-F238E27FC236}">
                <a16:creationId xmlns:a16="http://schemas.microsoft.com/office/drawing/2014/main" id="{1CCB3CF6-1B29-46DB-9340-99993D147E72}"/>
              </a:ext>
            </a:extLst>
          </p:cNvPr>
          <p:cNvSpPr>
            <a:spLocks noGrp="1"/>
          </p:cNvSpPr>
          <p:nvPr>
            <p:ph sz="quarter" idx="12"/>
          </p:nvPr>
        </p:nvSpPr>
        <p:spPr>
          <a:xfrm>
            <a:off x="1091406" y="1293550"/>
            <a:ext cx="10009188" cy="4753793"/>
          </a:xfrm>
        </p:spPr>
        <p:txBody>
          <a:bodyPr/>
          <a:lstStyle/>
          <a:p>
            <a:pPr marL="0" indent="0" algn="just">
              <a:buNone/>
            </a:pPr>
            <a:r>
              <a:rPr lang="en-US" dirty="0"/>
              <a:t> Mathematical expression of the output value </a:t>
            </a:r>
            <a:r>
              <a:rPr lang="en-US" i="1" dirty="0"/>
              <a:t>γ</a:t>
            </a:r>
            <a:r>
              <a:rPr lang="en-US" dirty="0"/>
              <a:t> at position (</a:t>
            </a:r>
            <a:r>
              <a:rPr lang="en-US" i="1" dirty="0"/>
              <a:t>x, y, z</a:t>
            </a:r>
            <a:r>
              <a:rPr lang="en-US" dirty="0"/>
              <a:t>) on </a:t>
            </a:r>
            <a:r>
              <a:rPr lang="en-US" i="1" dirty="0"/>
              <a:t>j</a:t>
            </a:r>
            <a:r>
              <a:rPr lang="en-US" dirty="0"/>
              <a:t>th feature map in </a:t>
            </a:r>
            <a:r>
              <a:rPr lang="en-US" i="1" dirty="0"/>
              <a:t>i</a:t>
            </a:r>
            <a:r>
              <a:rPr lang="en-US" dirty="0"/>
              <a:t>th 3D convolutional layer can be written as:</a:t>
            </a:r>
          </a:p>
          <a:p>
            <a:pPr algn="just"/>
            <a:endParaRPr lang="en-US" dirty="0"/>
          </a:p>
          <a:p>
            <a:pPr algn="just"/>
            <a:endParaRPr lang="en-US" dirty="0"/>
          </a:p>
          <a:p>
            <a:pPr marL="0" indent="0" algn="just">
              <a:buNone/>
            </a:pPr>
            <a:r>
              <a:rPr lang="en-US" baseline="30000" dirty="0"/>
              <a:t>           </a:t>
            </a:r>
            <a:r>
              <a:rPr lang="en-US" dirty="0"/>
              <a:t>is the common bias for </a:t>
            </a:r>
            <a:r>
              <a:rPr lang="en-US" i="1" dirty="0"/>
              <a:t>j-</a:t>
            </a:r>
            <a:r>
              <a:rPr lang="en-US" dirty="0"/>
              <a:t>th feature map.               is the </a:t>
            </a:r>
            <a:r>
              <a:rPr lang="en-US" i="1" dirty="0"/>
              <a:t>(p, q, r)-</a:t>
            </a:r>
            <a:r>
              <a:rPr lang="en-US" dirty="0"/>
              <a:t>th value of the 3D filter for </a:t>
            </a:r>
            <a:r>
              <a:rPr lang="en-US" i="1" dirty="0"/>
              <a:t>j-</a:t>
            </a:r>
            <a:r>
              <a:rPr lang="en-US" dirty="0"/>
              <a:t>th feature map at </a:t>
            </a:r>
            <a:r>
              <a:rPr lang="en-US" i="1" dirty="0"/>
              <a:t>i-</a:t>
            </a:r>
            <a:r>
              <a:rPr lang="en-US" dirty="0"/>
              <a:t>th layer  associated with the </a:t>
            </a:r>
            <a:r>
              <a:rPr lang="en-US" i="1" dirty="0"/>
              <a:t>m-</a:t>
            </a:r>
            <a:r>
              <a:rPr lang="en-US" dirty="0"/>
              <a:t>th feature map in the </a:t>
            </a:r>
            <a:r>
              <a:rPr lang="en-US" i="1" dirty="0"/>
              <a:t>(i-1)</a:t>
            </a:r>
            <a:r>
              <a:rPr lang="en-US" dirty="0"/>
              <a:t>th layer.                      	    is the number of feature maps at </a:t>
            </a:r>
            <a:r>
              <a:rPr lang="en-US" i="1" dirty="0"/>
              <a:t>(i-1)</a:t>
            </a:r>
            <a:r>
              <a:rPr lang="en-US" dirty="0"/>
              <a:t>th layer. </a:t>
            </a:r>
            <a:r>
              <a:rPr lang="en-US" i="1" dirty="0"/>
              <a:t>P</a:t>
            </a:r>
            <a:r>
              <a:rPr lang="en-US" i="1" baseline="30000" dirty="0"/>
              <a:t>i</a:t>
            </a:r>
            <a:r>
              <a:rPr lang="en-US" dirty="0"/>
              <a:t> , </a:t>
            </a:r>
            <a:r>
              <a:rPr lang="en-US" i="1" dirty="0"/>
              <a:t>Q</a:t>
            </a:r>
            <a:r>
              <a:rPr lang="en-US" i="1" baseline="30000" dirty="0"/>
              <a:t>i</a:t>
            </a:r>
            <a:r>
              <a:rPr lang="en-US" dirty="0"/>
              <a:t> and </a:t>
            </a:r>
            <a:r>
              <a:rPr lang="en-US" i="1" dirty="0"/>
              <a:t>R</a:t>
            </a:r>
            <a:r>
              <a:rPr lang="en-US" i="1" baseline="30000" dirty="0"/>
              <a:t>i</a:t>
            </a:r>
            <a:r>
              <a:rPr lang="en-US" dirty="0"/>
              <a:t> denotes the size of the 3D filter at </a:t>
            </a:r>
            <a:r>
              <a:rPr lang="en-US" i="1" dirty="0"/>
              <a:t>i-</a:t>
            </a:r>
            <a:r>
              <a:rPr lang="en-US" dirty="0"/>
              <a:t>th layer. </a:t>
            </a:r>
          </a:p>
        </p:txBody>
      </p:sp>
      <p:sp>
        <p:nvSpPr>
          <p:cNvPr id="4" name="Θέση αριθμού διαφάνειας 3">
            <a:extLst>
              <a:ext uri="{FF2B5EF4-FFF2-40B4-BE49-F238E27FC236}">
                <a16:creationId xmlns:a16="http://schemas.microsoft.com/office/drawing/2014/main" id="{742803AC-638C-4C9E-A029-19D804B91C66}"/>
              </a:ext>
            </a:extLst>
          </p:cNvPr>
          <p:cNvSpPr>
            <a:spLocks noGrp="1"/>
          </p:cNvSpPr>
          <p:nvPr>
            <p:ph type="sldNum" sz="quarter" idx="13"/>
          </p:nvPr>
        </p:nvSpPr>
        <p:spPr/>
        <p:txBody>
          <a:bodyPr/>
          <a:lstStyle/>
          <a:p>
            <a:pPr>
              <a:defRPr/>
            </a:pPr>
            <a:fld id="{067A270A-E653-4AD2-9076-9115A24AE536}" type="slidenum">
              <a:rPr lang="el-GR" smtClean="0"/>
              <a:pPr>
                <a:defRPr/>
              </a:pPr>
              <a:t>70</a:t>
            </a:fld>
            <a:endParaRPr lang="el-GR"/>
          </a:p>
        </p:txBody>
      </p:sp>
      <p:pic>
        <p:nvPicPr>
          <p:cNvPr id="10" name="Εικόνα 9" descr="\documentclass{article}&#10;\usepackage{amsmath,amsfonts,amssymb,xcolor}&#10;\pagestyle{empty}&#10;\begin{document}&#10;&#10;${\gamma}_{j,xyz}^i=ReLU(b_j^i+\sum_{m=1}^{M^{i-1}}\sum_{p=0}^{P^i-1}\sum_{q=0}^{Q^i-1}\sum_{r=0}^{R^i-1} {w_{jm,pqr}^i \cdot {\gamma}_{m,(x+p)(y+q)(z+r)}^{i-1}})$&#10;&#10;\end{document}" title="IguanaTex Bitmap Display">
            <a:extLst>
              <a:ext uri="{FF2B5EF4-FFF2-40B4-BE49-F238E27FC236}">
                <a16:creationId xmlns:a16="http://schemas.microsoft.com/office/drawing/2014/main" id="{A7B4958B-85F4-4EA8-8705-0DFFE9CE512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91406" y="2840271"/>
            <a:ext cx="10009188" cy="588729"/>
          </a:xfrm>
          <a:prstGeom prst="rect">
            <a:avLst/>
          </a:prstGeom>
        </p:spPr>
      </p:pic>
      <p:pic>
        <p:nvPicPr>
          <p:cNvPr id="6" name="Εικόνα 5" descr="\documentclass{article}&#10;\usepackage{amsmath,amsfonts,amssymb,xcolor}&#10;\pagestyle{empty}&#10;\begin{document}&#10;&#10;$b_j^i$&#10;&#10;\end{document}" title="IguanaTex Bitmap Display">
            <a:extLst>
              <a:ext uri="{FF2B5EF4-FFF2-40B4-BE49-F238E27FC236}">
                <a16:creationId xmlns:a16="http://schemas.microsoft.com/office/drawing/2014/main" id="{B0B0A8E1-1B3F-4CEA-9487-4C97FB52F77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340279" y="3676285"/>
            <a:ext cx="245333" cy="435200"/>
          </a:xfrm>
          <a:prstGeom prst="rect">
            <a:avLst/>
          </a:prstGeom>
        </p:spPr>
      </p:pic>
      <p:pic>
        <p:nvPicPr>
          <p:cNvPr id="8" name="Εικόνα 7" descr="\documentclass{article}&#10;\usepackage{amsmath,amsfonts,amssymb,xcolor}&#10;\pagestyle{empty}&#10;\begin{document}&#10;&#10;$w_{jm,pqr}^i $&#10;&#10;\end{document}" title="IguanaTex Bitmap Display">
            <a:extLst>
              <a:ext uri="{FF2B5EF4-FFF2-40B4-BE49-F238E27FC236}">
                <a16:creationId xmlns:a16="http://schemas.microsoft.com/office/drawing/2014/main" id="{7A12C272-927D-48C4-AC01-B63027E1B408}"/>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302818" y="3738007"/>
            <a:ext cx="1124267" cy="435200"/>
          </a:xfrm>
          <a:prstGeom prst="rect">
            <a:avLst/>
          </a:prstGeom>
        </p:spPr>
      </p:pic>
      <p:pic>
        <p:nvPicPr>
          <p:cNvPr id="11" name="Εικόνα 10" descr="\documentclass{article}&#10;\usepackage{amsmath,amsfonts,amssymb,xcolor}&#10;\pagestyle{empty}&#10;\begin{document}&#10;&#10;$M^{i-1}$&#10;&#10;\end{document}" title="IguanaTex Bitmap Display">
            <a:extLst>
              <a:ext uri="{FF2B5EF4-FFF2-40B4-BE49-F238E27FC236}">
                <a16:creationId xmlns:a16="http://schemas.microsoft.com/office/drawing/2014/main" id="{8369C21F-2DFE-49D8-860D-6B7849B5FE90}"/>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18649" y="5085184"/>
            <a:ext cx="808533" cy="292267"/>
          </a:xfrm>
          <a:prstGeom prst="rect">
            <a:avLst/>
          </a:prstGeom>
        </p:spPr>
      </p:pic>
    </p:spTree>
    <p:extLst>
      <p:ext uri="{BB962C8B-B14F-4D97-AF65-F5344CB8AC3E}">
        <p14:creationId xmlns:p14="http://schemas.microsoft.com/office/powerpoint/2010/main" val="3074472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Τίτλος 7">
            <a:extLst>
              <a:ext uri="{FF2B5EF4-FFF2-40B4-BE49-F238E27FC236}">
                <a16:creationId xmlns:a16="http://schemas.microsoft.com/office/drawing/2014/main" id="{43A427A4-5D44-42C5-8F25-0F37598A9182}"/>
              </a:ext>
            </a:extLst>
          </p:cNvPr>
          <p:cNvSpPr>
            <a:spLocks noGrp="1"/>
          </p:cNvSpPr>
          <p:nvPr>
            <p:ph type="title"/>
          </p:nvPr>
        </p:nvSpPr>
        <p:spPr/>
        <p:txBody>
          <a:bodyPr/>
          <a:lstStyle/>
          <a:p>
            <a:r>
              <a:rPr lang="en-US" dirty="0"/>
              <a:t>Hyperparameters of the 3D CNN system</a:t>
            </a:r>
          </a:p>
        </p:txBody>
      </p:sp>
      <p:sp>
        <p:nvSpPr>
          <p:cNvPr id="9" name="Θέση περιεχομένου 8">
            <a:extLst>
              <a:ext uri="{FF2B5EF4-FFF2-40B4-BE49-F238E27FC236}">
                <a16:creationId xmlns:a16="http://schemas.microsoft.com/office/drawing/2014/main" id="{37BA2607-BA74-40E3-95E1-D8FB871304BA}"/>
              </a:ext>
            </a:extLst>
          </p:cNvPr>
          <p:cNvSpPr>
            <a:spLocks noGrp="1"/>
          </p:cNvSpPr>
          <p:nvPr>
            <p:ph sz="quarter" idx="12"/>
          </p:nvPr>
        </p:nvSpPr>
        <p:spPr/>
        <p:txBody>
          <a:bodyPr/>
          <a:lstStyle/>
          <a:p>
            <a:pPr algn="just"/>
            <a:r>
              <a:rPr lang="en-US" dirty="0"/>
              <a:t>The number and the size of the filters.</a:t>
            </a:r>
          </a:p>
          <a:p>
            <a:pPr algn="just"/>
            <a:r>
              <a:rPr lang="en-US" dirty="0"/>
              <a:t>The size of the batch input.</a:t>
            </a:r>
          </a:p>
          <a:p>
            <a:pPr algn="just"/>
            <a:r>
              <a:rPr lang="en-US" dirty="0"/>
              <a:t>The learning rate.</a:t>
            </a:r>
          </a:p>
          <a:p>
            <a:pPr algn="just"/>
            <a:r>
              <a:rPr lang="en-US" dirty="0"/>
              <a:t>The number of the hidden layers.</a:t>
            </a:r>
          </a:p>
          <a:p>
            <a:pPr algn="just"/>
            <a:r>
              <a:rPr lang="en-US" dirty="0"/>
              <a:t>The number of the Fully Connected layers and their neurons.</a:t>
            </a:r>
          </a:p>
          <a:p>
            <a:pPr algn="just"/>
            <a:r>
              <a:rPr lang="en-US" dirty="0"/>
              <a:t>The type of the classifier.</a:t>
            </a:r>
          </a:p>
          <a:p>
            <a:pPr algn="just"/>
            <a:r>
              <a:rPr lang="en-US" dirty="0"/>
              <a:t>The type and the size of the pooling.</a:t>
            </a:r>
          </a:p>
          <a:p>
            <a:endParaRPr lang="en-US" dirty="0"/>
          </a:p>
        </p:txBody>
      </p:sp>
      <p:sp>
        <p:nvSpPr>
          <p:cNvPr id="7" name="Θέση αριθμού διαφάνειας 6">
            <a:extLst>
              <a:ext uri="{FF2B5EF4-FFF2-40B4-BE49-F238E27FC236}">
                <a16:creationId xmlns:a16="http://schemas.microsoft.com/office/drawing/2014/main" id="{4858784F-1A32-4AFA-B1DE-7AA21C2E1534}"/>
              </a:ext>
            </a:extLst>
          </p:cNvPr>
          <p:cNvSpPr>
            <a:spLocks noGrp="1"/>
          </p:cNvSpPr>
          <p:nvPr>
            <p:ph type="sldNum" sz="quarter" idx="13"/>
          </p:nvPr>
        </p:nvSpPr>
        <p:spPr/>
        <p:txBody>
          <a:bodyPr/>
          <a:lstStyle/>
          <a:p>
            <a:pPr>
              <a:defRPr/>
            </a:pPr>
            <a:fld id="{1519840A-DF05-4057-84CA-7EFE2A1ADCF2}" type="slidenum">
              <a:rPr lang="el-GR" smtClean="0"/>
              <a:pPr>
                <a:defRPr/>
              </a:pPr>
              <a:t>71</a:t>
            </a:fld>
            <a:endParaRPr lang="el-GR"/>
          </a:p>
        </p:txBody>
      </p:sp>
    </p:spTree>
    <p:extLst>
      <p:ext uri="{BB962C8B-B14F-4D97-AF65-F5344CB8AC3E}">
        <p14:creationId xmlns:p14="http://schemas.microsoft.com/office/powerpoint/2010/main" val="1160475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5AC3B058-3CE7-4545-B23C-C906B4A565A3}"/>
              </a:ext>
            </a:extLst>
          </p:cNvPr>
          <p:cNvSpPr>
            <a:spLocks noGrp="1"/>
          </p:cNvSpPr>
          <p:nvPr>
            <p:ph type="title"/>
          </p:nvPr>
        </p:nvSpPr>
        <p:spPr>
          <a:xfrm>
            <a:off x="1415479" y="365125"/>
            <a:ext cx="8928993" cy="5800179"/>
          </a:xfrm>
        </p:spPr>
        <p:txBody>
          <a:bodyPr/>
          <a:lstStyle/>
          <a:p>
            <a:r>
              <a:rPr lang="en-US" sz="6000" dirty="0"/>
              <a:t>3D CNN+LSTM</a:t>
            </a:r>
            <a:br>
              <a:rPr lang="en-US" sz="6000" dirty="0"/>
            </a:br>
            <a:r>
              <a:rPr lang="en-US" sz="6000" dirty="0"/>
              <a:t> ConvLSTM</a:t>
            </a:r>
          </a:p>
        </p:txBody>
      </p:sp>
      <p:sp>
        <p:nvSpPr>
          <p:cNvPr id="4" name="Θέση αριθμού διαφάνειας 3">
            <a:extLst>
              <a:ext uri="{FF2B5EF4-FFF2-40B4-BE49-F238E27FC236}">
                <a16:creationId xmlns:a16="http://schemas.microsoft.com/office/drawing/2014/main" id="{2DBD58C0-CB1E-4EA4-9934-B8CE58CF618D}"/>
              </a:ext>
            </a:extLst>
          </p:cNvPr>
          <p:cNvSpPr>
            <a:spLocks noGrp="1"/>
          </p:cNvSpPr>
          <p:nvPr>
            <p:ph type="sldNum" sz="quarter" idx="10"/>
          </p:nvPr>
        </p:nvSpPr>
        <p:spPr/>
        <p:txBody>
          <a:bodyPr/>
          <a:lstStyle/>
          <a:p>
            <a:pPr>
              <a:defRPr/>
            </a:pPr>
            <a:fld id="{067A270A-E653-4AD2-9076-9115A24AE536}" type="slidenum">
              <a:rPr lang="el-GR" smtClean="0"/>
              <a:pPr>
                <a:defRPr/>
              </a:pPr>
              <a:t>72</a:t>
            </a:fld>
            <a:endParaRPr lang="el-GR"/>
          </a:p>
        </p:txBody>
      </p:sp>
    </p:spTree>
    <p:extLst>
      <p:ext uri="{BB962C8B-B14F-4D97-AF65-F5344CB8AC3E}">
        <p14:creationId xmlns:p14="http://schemas.microsoft.com/office/powerpoint/2010/main" val="40196428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BB21E418-9081-46FE-B0CA-BF871696D0AF}"/>
              </a:ext>
            </a:extLst>
          </p:cNvPr>
          <p:cNvSpPr>
            <a:spLocks noGrp="1"/>
          </p:cNvSpPr>
          <p:nvPr>
            <p:ph type="title"/>
          </p:nvPr>
        </p:nvSpPr>
        <p:spPr>
          <a:xfrm>
            <a:off x="1343472" y="404664"/>
            <a:ext cx="7521480" cy="1008112"/>
          </a:xfrm>
        </p:spPr>
        <p:txBody>
          <a:bodyPr/>
          <a:lstStyle/>
          <a:p>
            <a:r>
              <a:rPr lang="en-US" dirty="0"/>
              <a:t>3D CNN+LSTM</a:t>
            </a:r>
            <a:br>
              <a:rPr lang="en-US" dirty="0"/>
            </a:br>
            <a:r>
              <a:rPr lang="en-US" dirty="0"/>
              <a:t> ConvLSTM</a:t>
            </a:r>
          </a:p>
        </p:txBody>
      </p:sp>
      <p:sp>
        <p:nvSpPr>
          <p:cNvPr id="5" name="Θέση περιεχομένου 4">
            <a:extLst>
              <a:ext uri="{FF2B5EF4-FFF2-40B4-BE49-F238E27FC236}">
                <a16:creationId xmlns:a16="http://schemas.microsoft.com/office/drawing/2014/main" id="{6877FCA6-61F3-42C7-ABD3-32AA318CE445}"/>
              </a:ext>
            </a:extLst>
          </p:cNvPr>
          <p:cNvSpPr>
            <a:spLocks noGrp="1"/>
          </p:cNvSpPr>
          <p:nvPr>
            <p:ph sz="quarter" idx="12"/>
          </p:nvPr>
        </p:nvSpPr>
        <p:spPr>
          <a:xfrm>
            <a:off x="1343472" y="1556792"/>
            <a:ext cx="10009188" cy="4681785"/>
          </a:xfrm>
        </p:spPr>
        <p:txBody>
          <a:bodyPr/>
          <a:lstStyle/>
          <a:p>
            <a:pPr algn="just"/>
            <a:r>
              <a:rPr lang="en-US" sz="2400" dirty="0"/>
              <a:t>The [NOO2019] proposed model combines 3D convolution neural network connected with long short-term memory (LSTM) as a feature extraction model. </a:t>
            </a:r>
          </a:p>
          <a:p>
            <a:pPr algn="just"/>
            <a:r>
              <a:rPr lang="en-US" sz="2400" dirty="0"/>
              <a:t>Multimodal data, RGB and Depth data are incorporated as the input model.</a:t>
            </a:r>
          </a:p>
          <a:p>
            <a:pPr algn="just"/>
            <a:r>
              <a:rPr lang="en-US" sz="2400" dirty="0"/>
              <a:t>The use of the Finite State Machine (FSM) control is to reduce some gesture flows and to border the recognition classes.</a:t>
            </a:r>
          </a:p>
          <a:p>
            <a:pPr algn="just"/>
            <a:r>
              <a:rPr lang="en-US" sz="2400" dirty="0"/>
              <a:t>Attention is focused on the hand by removing the background and unnecessary pixels.</a:t>
            </a:r>
          </a:p>
          <a:p>
            <a:pPr algn="just"/>
            <a:r>
              <a:rPr lang="en-US" sz="2400" dirty="0"/>
              <a:t>The global side of the hand gesture recognition is analyzed. The input data includes the whole handshape instead of using finger feature for classification.</a:t>
            </a:r>
          </a:p>
          <a:p>
            <a:endParaRPr lang="en-US" dirty="0"/>
          </a:p>
        </p:txBody>
      </p:sp>
      <p:sp>
        <p:nvSpPr>
          <p:cNvPr id="3" name="Θέση αριθμού διαφάνειας 2">
            <a:extLst>
              <a:ext uri="{FF2B5EF4-FFF2-40B4-BE49-F238E27FC236}">
                <a16:creationId xmlns:a16="http://schemas.microsoft.com/office/drawing/2014/main" id="{3AEC4FBF-D268-4C3F-A0B8-E01ECBA4529B}"/>
              </a:ext>
            </a:extLst>
          </p:cNvPr>
          <p:cNvSpPr>
            <a:spLocks noGrp="1"/>
          </p:cNvSpPr>
          <p:nvPr>
            <p:ph type="sldNum" sz="quarter" idx="13"/>
          </p:nvPr>
        </p:nvSpPr>
        <p:spPr/>
        <p:txBody>
          <a:bodyPr/>
          <a:lstStyle/>
          <a:p>
            <a:pPr>
              <a:defRPr/>
            </a:pPr>
            <a:fld id="{2AC0C609-90B0-4BB8-8EC5-0EA5637212F7}" type="slidenum">
              <a:rPr lang="el-GR" smtClean="0"/>
              <a:pPr>
                <a:defRPr/>
              </a:pPr>
              <a:t>73</a:t>
            </a:fld>
            <a:endParaRPr lang="el-GR"/>
          </a:p>
        </p:txBody>
      </p:sp>
    </p:spTree>
    <p:extLst>
      <p:ext uri="{BB962C8B-B14F-4D97-AF65-F5344CB8AC3E}">
        <p14:creationId xmlns:p14="http://schemas.microsoft.com/office/powerpoint/2010/main" val="1226966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96144E4-74C2-479F-B3DC-F70B2172E1C2}"/>
              </a:ext>
            </a:extLst>
          </p:cNvPr>
          <p:cNvSpPr>
            <a:spLocks noGrp="1"/>
          </p:cNvSpPr>
          <p:nvPr>
            <p:ph type="title"/>
          </p:nvPr>
        </p:nvSpPr>
        <p:spPr/>
        <p:txBody>
          <a:bodyPr/>
          <a:lstStyle/>
          <a:p>
            <a:r>
              <a:rPr lang="en-US" dirty="0"/>
              <a:t>The dataset of the system</a:t>
            </a:r>
          </a:p>
        </p:txBody>
      </p:sp>
      <p:sp>
        <p:nvSpPr>
          <p:cNvPr id="3" name="Θέση περιεχομένου 2">
            <a:extLst>
              <a:ext uri="{FF2B5EF4-FFF2-40B4-BE49-F238E27FC236}">
                <a16:creationId xmlns:a16="http://schemas.microsoft.com/office/drawing/2014/main" id="{65305F29-A7E9-48CB-9FCA-5507DD23A87E}"/>
              </a:ext>
            </a:extLst>
          </p:cNvPr>
          <p:cNvSpPr>
            <a:spLocks noGrp="1"/>
          </p:cNvSpPr>
          <p:nvPr>
            <p:ph sz="quarter" idx="12"/>
          </p:nvPr>
        </p:nvSpPr>
        <p:spPr>
          <a:xfrm>
            <a:off x="1343472" y="1729825"/>
            <a:ext cx="10009188" cy="4219456"/>
          </a:xfrm>
        </p:spPr>
        <p:txBody>
          <a:bodyPr/>
          <a:lstStyle/>
          <a:p>
            <a:pPr algn="just"/>
            <a:r>
              <a:rPr lang="en-US" sz="2000" dirty="0"/>
              <a:t>The datasets contains 2162 videos of users when performing 24 gestures, 13 static and 11 dynamic.</a:t>
            </a:r>
          </a:p>
          <a:p>
            <a:pPr algn="just"/>
            <a:r>
              <a:rPr lang="en-US" sz="2000" dirty="0"/>
              <a:t>Each gesture sequence consists of a three-second length dynamic gesture which contains 120 frames.</a:t>
            </a:r>
          </a:p>
          <a:p>
            <a:pPr algn="just"/>
            <a:r>
              <a:rPr lang="en-US" sz="2000" dirty="0"/>
              <a:t>The sensor for the data was The Real Sense SR300 depth camera thus the dataset includes the RGB and Depth data.</a:t>
            </a:r>
          </a:p>
          <a:p>
            <a:pPr algn="just"/>
            <a:r>
              <a:rPr lang="en-US" sz="2000" dirty="0"/>
              <a:t>To extract the hand, given the whole RGB image I</a:t>
            </a:r>
            <a:r>
              <a:rPr lang="en-US" sz="2000" baseline="-25000" dirty="0"/>
              <a:t>r</a:t>
            </a:r>
            <a:r>
              <a:rPr lang="en-US" sz="2000" dirty="0"/>
              <a:t> , and depth image I</a:t>
            </a:r>
            <a:r>
              <a:rPr lang="en-US" sz="2000" baseline="-25000" dirty="0"/>
              <a:t>d</a:t>
            </a:r>
            <a:r>
              <a:rPr lang="en-US" sz="2000" dirty="0"/>
              <a:t> , fixed distance dt to remove the long distance background and minimum distance min of I</a:t>
            </a:r>
            <a:r>
              <a:rPr lang="en-US" sz="2000" baseline="-25000" dirty="0"/>
              <a:t>d</a:t>
            </a:r>
            <a:r>
              <a:rPr lang="en-US" sz="2000" dirty="0"/>
              <a:t> as the range filter was defined. Let I</a:t>
            </a:r>
            <a:r>
              <a:rPr lang="en-US" sz="2000" baseline="-25000" dirty="0"/>
              <a:t>rb</a:t>
            </a:r>
            <a:r>
              <a:rPr lang="en-US" sz="2000" dirty="0"/>
              <a:t> be the RGB image and I</a:t>
            </a:r>
            <a:r>
              <a:rPr lang="en-US" sz="2000" baseline="-25000" dirty="0"/>
              <a:t>db</a:t>
            </a:r>
            <a:r>
              <a:rPr lang="en-US" sz="2000" dirty="0"/>
              <a:t> be Depth image, after background removal. Based on the range [min, dt] the average distance of a point d</a:t>
            </a:r>
            <a:r>
              <a:rPr lang="en-US" sz="2000" baseline="-25000" dirty="0"/>
              <a:t>av</a:t>
            </a:r>
            <a:r>
              <a:rPr lang="en-US" sz="2000" dirty="0"/>
              <a:t> in I</a:t>
            </a:r>
            <a:r>
              <a:rPr lang="en-US" sz="2000" baseline="-25000" dirty="0"/>
              <a:t>db</a:t>
            </a:r>
            <a:r>
              <a:rPr lang="en-US" sz="2000" dirty="0"/>
              <a:t> can be calculated as follows: </a:t>
            </a:r>
          </a:p>
          <a:p>
            <a:pPr marL="0" indent="0">
              <a:buNone/>
            </a:pPr>
            <a:r>
              <a:rPr lang="en-US" sz="2000" dirty="0"/>
              <a:t>                                    </a:t>
            </a:r>
          </a:p>
        </p:txBody>
      </p:sp>
      <p:sp>
        <p:nvSpPr>
          <p:cNvPr id="4" name="Θέση αριθμού διαφάνειας 3">
            <a:extLst>
              <a:ext uri="{FF2B5EF4-FFF2-40B4-BE49-F238E27FC236}">
                <a16:creationId xmlns:a16="http://schemas.microsoft.com/office/drawing/2014/main" id="{F44A2CD2-C198-4F07-998E-9C0BC131C263}"/>
              </a:ext>
            </a:extLst>
          </p:cNvPr>
          <p:cNvSpPr>
            <a:spLocks noGrp="1"/>
          </p:cNvSpPr>
          <p:nvPr>
            <p:ph type="sldNum" sz="quarter" idx="13"/>
          </p:nvPr>
        </p:nvSpPr>
        <p:spPr/>
        <p:txBody>
          <a:bodyPr/>
          <a:lstStyle/>
          <a:p>
            <a:pPr>
              <a:defRPr/>
            </a:pPr>
            <a:fld id="{067A270A-E653-4AD2-9076-9115A24AE536}" type="slidenum">
              <a:rPr lang="el-GR" smtClean="0"/>
              <a:pPr>
                <a:defRPr/>
              </a:pPr>
              <a:t>74</a:t>
            </a:fld>
            <a:endParaRPr lang="el-GR"/>
          </a:p>
        </p:txBody>
      </p:sp>
      <p:pic>
        <p:nvPicPr>
          <p:cNvPr id="11" name="Εικόνα 10" descr="\documentclass{article}&#10;\usepackage{amsmath,amsfonts,amssymb,xcolor}&#10;\pagestyle{empty}&#10;\begin{document}&#10;&#10; $d_{av}=\frac {\sum_i^n I_{db}^i}{n}$ where $I_{db}^i&gt;min$ and $I_{db}^i&lt;d_t$&#10;&#10;\end{document}" title="IguanaTex Bitmap Display">
            <a:extLst>
              <a:ext uri="{FF2B5EF4-FFF2-40B4-BE49-F238E27FC236}">
                <a16:creationId xmlns:a16="http://schemas.microsoft.com/office/drawing/2014/main" id="{9EC18D7D-07F7-43CB-944B-A05A0F8D99D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938923" y="5909297"/>
            <a:ext cx="4760789" cy="388229"/>
          </a:xfrm>
          <a:prstGeom prst="rect">
            <a:avLst/>
          </a:prstGeom>
        </p:spPr>
      </p:pic>
    </p:spTree>
    <p:extLst>
      <p:ext uri="{BB962C8B-B14F-4D97-AF65-F5344CB8AC3E}">
        <p14:creationId xmlns:p14="http://schemas.microsoft.com/office/powerpoint/2010/main" val="31711626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3B43B7C-CBF2-43BB-ACF9-AFD8ED248F63}"/>
              </a:ext>
            </a:extLst>
          </p:cNvPr>
          <p:cNvSpPr>
            <a:spLocks noGrp="1"/>
          </p:cNvSpPr>
          <p:nvPr>
            <p:ph type="title"/>
          </p:nvPr>
        </p:nvSpPr>
        <p:spPr>
          <a:xfrm>
            <a:off x="2587326" y="5270433"/>
            <a:ext cx="7521480" cy="792088"/>
          </a:xfrm>
        </p:spPr>
        <p:txBody>
          <a:bodyPr/>
          <a:lstStyle/>
          <a:p>
            <a:pPr algn="ctr"/>
            <a:r>
              <a:rPr lang="en-US" sz="2000" b="0" dirty="0">
                <a:solidFill>
                  <a:schemeClr val="tx1"/>
                </a:solidFill>
              </a:rPr>
              <a:t>The architecture of the proposed system</a:t>
            </a:r>
            <a:br>
              <a:rPr lang="en-US" sz="2000" dirty="0">
                <a:solidFill>
                  <a:schemeClr val="tx1"/>
                </a:solidFill>
              </a:rPr>
            </a:br>
            <a:r>
              <a:rPr lang="en-US" sz="2000" dirty="0">
                <a:solidFill>
                  <a:schemeClr val="tx1"/>
                </a:solidFill>
              </a:rPr>
              <a:t>[NOO2019]</a:t>
            </a:r>
          </a:p>
        </p:txBody>
      </p:sp>
      <p:pic>
        <p:nvPicPr>
          <p:cNvPr id="6" name="Θέση περιεχομένου 5">
            <a:extLst>
              <a:ext uri="{FF2B5EF4-FFF2-40B4-BE49-F238E27FC236}">
                <a16:creationId xmlns:a16="http://schemas.microsoft.com/office/drawing/2014/main" id="{4F58AC2B-B2A0-49D2-B524-6529FA8AB3F4}"/>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343472" y="1268760"/>
            <a:ext cx="10009188" cy="3988552"/>
          </a:xfrm>
        </p:spPr>
      </p:pic>
      <p:sp>
        <p:nvSpPr>
          <p:cNvPr id="4" name="Θέση αριθμού διαφάνειας 3">
            <a:extLst>
              <a:ext uri="{FF2B5EF4-FFF2-40B4-BE49-F238E27FC236}">
                <a16:creationId xmlns:a16="http://schemas.microsoft.com/office/drawing/2014/main" id="{D0718F64-0AB2-4706-9D5C-526CA05BD392}"/>
              </a:ext>
            </a:extLst>
          </p:cNvPr>
          <p:cNvSpPr>
            <a:spLocks noGrp="1"/>
          </p:cNvSpPr>
          <p:nvPr>
            <p:ph type="sldNum" sz="quarter" idx="13"/>
          </p:nvPr>
        </p:nvSpPr>
        <p:spPr/>
        <p:txBody>
          <a:bodyPr/>
          <a:lstStyle/>
          <a:p>
            <a:pPr>
              <a:defRPr/>
            </a:pPr>
            <a:fld id="{067A270A-E653-4AD2-9076-9115A24AE536}" type="slidenum">
              <a:rPr lang="el-GR" smtClean="0"/>
              <a:pPr>
                <a:defRPr/>
              </a:pPr>
              <a:t>75</a:t>
            </a:fld>
            <a:endParaRPr lang="el-GR"/>
          </a:p>
        </p:txBody>
      </p:sp>
    </p:spTree>
    <p:extLst>
      <p:ext uri="{BB962C8B-B14F-4D97-AF65-F5344CB8AC3E}">
        <p14:creationId xmlns:p14="http://schemas.microsoft.com/office/powerpoint/2010/main" val="15502905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05A5D49-0A6D-4B52-B02D-AFF4B7E1D79E}"/>
              </a:ext>
            </a:extLst>
          </p:cNvPr>
          <p:cNvSpPr>
            <a:spLocks noGrp="1"/>
          </p:cNvSpPr>
          <p:nvPr>
            <p:ph type="title"/>
          </p:nvPr>
        </p:nvSpPr>
        <p:spPr>
          <a:xfrm>
            <a:off x="2207568" y="5559413"/>
            <a:ext cx="7521480" cy="1080120"/>
          </a:xfrm>
        </p:spPr>
        <p:txBody>
          <a:bodyPr/>
          <a:lstStyle/>
          <a:p>
            <a:pPr algn="ctr"/>
            <a:r>
              <a:rPr lang="en-US" sz="2000" b="0" dirty="0">
                <a:solidFill>
                  <a:schemeClr val="tx1"/>
                </a:solidFill>
              </a:rPr>
              <a:t>The preprocessing step of hand extraction based on the average depth threshold</a:t>
            </a:r>
            <a:br>
              <a:rPr lang="en-US" sz="2000" dirty="0">
                <a:solidFill>
                  <a:schemeClr val="tx1"/>
                </a:solidFill>
              </a:rPr>
            </a:br>
            <a:r>
              <a:rPr lang="en-US" sz="2000" dirty="0">
                <a:solidFill>
                  <a:schemeClr val="tx1"/>
                </a:solidFill>
              </a:rPr>
              <a:t>[NOO2019]</a:t>
            </a:r>
          </a:p>
        </p:txBody>
      </p:sp>
      <p:pic>
        <p:nvPicPr>
          <p:cNvPr id="6" name="Θέση περιεχομένου 5">
            <a:extLst>
              <a:ext uri="{FF2B5EF4-FFF2-40B4-BE49-F238E27FC236}">
                <a16:creationId xmlns:a16="http://schemas.microsoft.com/office/drawing/2014/main" id="{42EFBB4D-B8D6-4891-AFF3-72C6D72F8E31}"/>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343472" y="944724"/>
            <a:ext cx="8907640" cy="4610075"/>
          </a:xfrm>
        </p:spPr>
      </p:pic>
      <p:sp>
        <p:nvSpPr>
          <p:cNvPr id="4" name="Θέση αριθμού διαφάνειας 3">
            <a:extLst>
              <a:ext uri="{FF2B5EF4-FFF2-40B4-BE49-F238E27FC236}">
                <a16:creationId xmlns:a16="http://schemas.microsoft.com/office/drawing/2014/main" id="{AF299DE9-CCA1-4F8B-880B-5EDD99EADC40}"/>
              </a:ext>
            </a:extLst>
          </p:cNvPr>
          <p:cNvSpPr>
            <a:spLocks noGrp="1"/>
          </p:cNvSpPr>
          <p:nvPr>
            <p:ph type="sldNum" sz="quarter" idx="13"/>
          </p:nvPr>
        </p:nvSpPr>
        <p:spPr/>
        <p:txBody>
          <a:bodyPr/>
          <a:lstStyle/>
          <a:p>
            <a:pPr>
              <a:defRPr/>
            </a:pPr>
            <a:fld id="{067A270A-E653-4AD2-9076-9115A24AE536}" type="slidenum">
              <a:rPr lang="el-GR" smtClean="0"/>
              <a:pPr>
                <a:defRPr/>
              </a:pPr>
              <a:t>76</a:t>
            </a:fld>
            <a:endParaRPr lang="el-GR"/>
          </a:p>
        </p:txBody>
      </p:sp>
    </p:spTree>
    <p:extLst>
      <p:ext uri="{BB962C8B-B14F-4D97-AF65-F5344CB8AC3E}">
        <p14:creationId xmlns:p14="http://schemas.microsoft.com/office/powerpoint/2010/main" val="1078875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17D8079-49CD-40FE-B01B-F5919F6E840F}"/>
              </a:ext>
            </a:extLst>
          </p:cNvPr>
          <p:cNvSpPr>
            <a:spLocks noGrp="1"/>
          </p:cNvSpPr>
          <p:nvPr>
            <p:ph type="title"/>
          </p:nvPr>
        </p:nvSpPr>
        <p:spPr>
          <a:xfrm>
            <a:off x="1343472" y="404664"/>
            <a:ext cx="7521480" cy="864096"/>
          </a:xfrm>
        </p:spPr>
        <p:txBody>
          <a:bodyPr/>
          <a:lstStyle/>
          <a:p>
            <a:r>
              <a:rPr lang="en-US" sz="4000" dirty="0"/>
              <a:t>The multimodal architecture</a:t>
            </a:r>
          </a:p>
        </p:txBody>
      </p:sp>
      <p:sp>
        <p:nvSpPr>
          <p:cNvPr id="3" name="Θέση περιεχομένου 2">
            <a:extLst>
              <a:ext uri="{FF2B5EF4-FFF2-40B4-BE49-F238E27FC236}">
                <a16:creationId xmlns:a16="http://schemas.microsoft.com/office/drawing/2014/main" id="{96979981-A61F-4202-ABAD-72B44A05A5D8}"/>
              </a:ext>
            </a:extLst>
          </p:cNvPr>
          <p:cNvSpPr>
            <a:spLocks noGrp="1"/>
          </p:cNvSpPr>
          <p:nvPr>
            <p:ph sz="quarter" idx="12"/>
          </p:nvPr>
        </p:nvSpPr>
        <p:spPr>
          <a:xfrm>
            <a:off x="1343472" y="1268760"/>
            <a:ext cx="10009188" cy="5452715"/>
          </a:xfrm>
        </p:spPr>
        <p:txBody>
          <a:bodyPr/>
          <a:lstStyle/>
          <a:p>
            <a:pPr algn="just"/>
            <a:r>
              <a:rPr lang="en-US" sz="2400" dirty="0"/>
              <a:t>the architecture of the model consists of 3DCNN layers, one stack LSTM layer and, a fully connected layer followed by the softmax layer.</a:t>
            </a:r>
          </a:p>
          <a:p>
            <a:pPr algn="just"/>
            <a:r>
              <a:rPr lang="en-US" sz="2400" dirty="0"/>
              <a:t>Batch normalization was utilized to allow the model to use much higher learning rates.</a:t>
            </a:r>
          </a:p>
          <a:p>
            <a:pPr algn="just"/>
            <a:r>
              <a:rPr lang="en-US" sz="2400" dirty="0"/>
              <a:t>The kernel size of each Conv3D layer is 3 × 3 × 3, the stride and padding are sizes of 1 × 1 × 1.</a:t>
            </a:r>
          </a:p>
          <a:p>
            <a:pPr algn="just"/>
            <a:r>
              <a:rPr lang="en-US" sz="2400" dirty="0"/>
              <a:t>Each Conv3D layer is followed by a batch normalization layer, a ReLU layer and a 3D Max Pooling layer with a pool size of 3 × 3 × 3.</a:t>
            </a:r>
          </a:p>
          <a:p>
            <a:pPr algn="just"/>
            <a:r>
              <a:rPr lang="en-US" sz="2400" dirty="0"/>
              <a:t>Features are extracted from the 3DCNN architecture then fed into the one stack of LSTM with 256 sizes of the unit.</a:t>
            </a:r>
          </a:p>
          <a:p>
            <a:pPr algn="just"/>
            <a:r>
              <a:rPr lang="en-US" sz="2400" dirty="0"/>
              <a:t>Several dropout layers were added in every section with the value of 0.5.</a:t>
            </a:r>
          </a:p>
          <a:p>
            <a:endParaRPr lang="en-US" dirty="0"/>
          </a:p>
        </p:txBody>
      </p:sp>
      <p:sp>
        <p:nvSpPr>
          <p:cNvPr id="4" name="Θέση αριθμού διαφάνειας 3">
            <a:extLst>
              <a:ext uri="{FF2B5EF4-FFF2-40B4-BE49-F238E27FC236}">
                <a16:creationId xmlns:a16="http://schemas.microsoft.com/office/drawing/2014/main" id="{54248EEB-B1D3-401A-85B6-08B5D7630886}"/>
              </a:ext>
            </a:extLst>
          </p:cNvPr>
          <p:cNvSpPr>
            <a:spLocks noGrp="1"/>
          </p:cNvSpPr>
          <p:nvPr>
            <p:ph type="sldNum" sz="quarter" idx="13"/>
          </p:nvPr>
        </p:nvSpPr>
        <p:spPr/>
        <p:txBody>
          <a:bodyPr/>
          <a:lstStyle/>
          <a:p>
            <a:pPr>
              <a:defRPr/>
            </a:pPr>
            <a:fld id="{067A270A-E653-4AD2-9076-9115A24AE536}" type="slidenum">
              <a:rPr lang="el-GR" smtClean="0"/>
              <a:pPr>
                <a:defRPr/>
              </a:pPr>
              <a:t>77</a:t>
            </a:fld>
            <a:endParaRPr lang="el-GR"/>
          </a:p>
        </p:txBody>
      </p:sp>
    </p:spTree>
    <p:extLst>
      <p:ext uri="{BB962C8B-B14F-4D97-AF65-F5344CB8AC3E}">
        <p14:creationId xmlns:p14="http://schemas.microsoft.com/office/powerpoint/2010/main" val="920963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B2B97B5-32CF-418A-AF04-6B2FF4A91EBC}"/>
              </a:ext>
            </a:extLst>
          </p:cNvPr>
          <p:cNvSpPr>
            <a:spLocks noGrp="1"/>
          </p:cNvSpPr>
          <p:nvPr>
            <p:ph type="title"/>
          </p:nvPr>
        </p:nvSpPr>
        <p:spPr>
          <a:xfrm>
            <a:off x="1343472" y="404664"/>
            <a:ext cx="7521480" cy="864096"/>
          </a:xfrm>
        </p:spPr>
        <p:txBody>
          <a:bodyPr/>
          <a:lstStyle/>
          <a:p>
            <a:r>
              <a:rPr lang="en-US" dirty="0"/>
              <a:t>Gates of LSTM</a:t>
            </a:r>
          </a:p>
        </p:txBody>
      </p:sp>
      <p:sp>
        <p:nvSpPr>
          <p:cNvPr id="3" name="Θέση περιεχομένου 2">
            <a:extLst>
              <a:ext uri="{FF2B5EF4-FFF2-40B4-BE49-F238E27FC236}">
                <a16:creationId xmlns:a16="http://schemas.microsoft.com/office/drawing/2014/main" id="{D123D488-DD7D-4A13-ABCA-71C15C78CDA4}"/>
              </a:ext>
            </a:extLst>
          </p:cNvPr>
          <p:cNvSpPr>
            <a:spLocks noGrp="1"/>
          </p:cNvSpPr>
          <p:nvPr>
            <p:ph sz="quarter" idx="12"/>
          </p:nvPr>
        </p:nvSpPr>
        <p:spPr>
          <a:xfrm>
            <a:off x="1313607" y="1124744"/>
            <a:ext cx="10009188" cy="5231606"/>
          </a:xfrm>
        </p:spPr>
        <p:txBody>
          <a:bodyPr/>
          <a:lstStyle/>
          <a:p>
            <a:pPr>
              <a:lnSpc>
                <a:spcPct val="200000"/>
              </a:lnSpc>
            </a:pPr>
            <a:r>
              <a:rPr lang="en-US" sz="2400" dirty="0"/>
              <a:t>Input gate:</a:t>
            </a:r>
          </a:p>
          <a:p>
            <a:pPr>
              <a:lnSpc>
                <a:spcPct val="200000"/>
              </a:lnSpc>
            </a:pPr>
            <a:r>
              <a:rPr lang="en-US" sz="2400" dirty="0"/>
              <a:t>Forget gate:</a:t>
            </a:r>
          </a:p>
          <a:p>
            <a:pPr>
              <a:lnSpc>
                <a:spcPct val="200000"/>
              </a:lnSpc>
            </a:pPr>
            <a:r>
              <a:rPr lang="en-US" sz="2400" dirty="0"/>
              <a:t>Output gate:</a:t>
            </a:r>
          </a:p>
          <a:p>
            <a:pPr>
              <a:lnSpc>
                <a:spcPct val="200000"/>
              </a:lnSpc>
            </a:pPr>
            <a:r>
              <a:rPr lang="en-US" sz="2400" dirty="0"/>
              <a:t>Cell gate: </a:t>
            </a:r>
          </a:p>
          <a:p>
            <a:pPr>
              <a:lnSpc>
                <a:spcPct val="200000"/>
              </a:lnSpc>
            </a:pPr>
            <a:r>
              <a:rPr lang="en-US" sz="2400" dirty="0"/>
              <a:t>Memory:  </a:t>
            </a:r>
          </a:p>
          <a:p>
            <a:pPr>
              <a:lnSpc>
                <a:spcPct val="150000"/>
              </a:lnSpc>
            </a:pPr>
            <a:r>
              <a:rPr lang="en-US" sz="2400" dirty="0"/>
              <a:t>Output activation(hidden state):</a:t>
            </a:r>
          </a:p>
          <a:p>
            <a:pPr marL="0" indent="0">
              <a:lnSpc>
                <a:spcPct val="150000"/>
              </a:lnSpc>
              <a:buNone/>
            </a:pPr>
            <a:r>
              <a:rPr lang="en-US" sz="2400" dirty="0"/>
              <a:t>		{ t= time }</a:t>
            </a:r>
          </a:p>
        </p:txBody>
      </p:sp>
      <p:sp>
        <p:nvSpPr>
          <p:cNvPr id="4" name="Θέση αριθμού διαφάνειας 3">
            <a:extLst>
              <a:ext uri="{FF2B5EF4-FFF2-40B4-BE49-F238E27FC236}">
                <a16:creationId xmlns:a16="http://schemas.microsoft.com/office/drawing/2014/main" id="{EC98644E-F28B-41A8-8146-538F8FFACDE8}"/>
              </a:ext>
            </a:extLst>
          </p:cNvPr>
          <p:cNvSpPr>
            <a:spLocks noGrp="1"/>
          </p:cNvSpPr>
          <p:nvPr>
            <p:ph type="sldNum" sz="quarter" idx="13"/>
          </p:nvPr>
        </p:nvSpPr>
        <p:spPr/>
        <p:txBody>
          <a:bodyPr/>
          <a:lstStyle/>
          <a:p>
            <a:pPr>
              <a:defRPr/>
            </a:pPr>
            <a:fld id="{067A270A-E653-4AD2-9076-9115A24AE536}" type="slidenum">
              <a:rPr lang="el-GR" smtClean="0"/>
              <a:pPr>
                <a:defRPr/>
              </a:pPr>
              <a:t>78</a:t>
            </a:fld>
            <a:endParaRPr lang="el-GR"/>
          </a:p>
        </p:txBody>
      </p:sp>
      <p:pic>
        <p:nvPicPr>
          <p:cNvPr id="8" name="Εικόνα 7" descr="\documentclass{article}&#10;\usepackage{amsmath,amsfonts,amssymb,xcolor}&#10;\pagestyle{empty}&#10;\begin{document}&#10;&#10;$i_t=\sigma(x_tw_{xi}+h_{t-1}w{hi}+c_{t-1}w{ci}+w_{ibais})$&#10;&#10;\end{document}" title="IguanaTex Bitmap Display">
            <a:extLst>
              <a:ext uri="{FF2B5EF4-FFF2-40B4-BE49-F238E27FC236}">
                <a16:creationId xmlns:a16="http://schemas.microsoft.com/office/drawing/2014/main" id="{E5807A2C-BE39-4335-869F-0A54E504703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359696" y="1452467"/>
            <a:ext cx="5714511" cy="305943"/>
          </a:xfrm>
          <a:prstGeom prst="rect">
            <a:avLst/>
          </a:prstGeom>
        </p:spPr>
      </p:pic>
      <p:pic>
        <p:nvPicPr>
          <p:cNvPr id="10" name="Εικόνα 9" descr="\documentclass{article}&#10;\usepackage{amsmath,amsfonts,amssymb,xcolor}&#10;\pagestyle{empty}&#10;\begin{document}&#10;&#10;$f_t=\sigma(x_tw_{xf}+h_{t-1}w{hf}+c_{t-1}w{cf}+w_{fbais})$&#10;&#10;\end{document}" title="IguanaTex Bitmap Display">
            <a:extLst>
              <a:ext uri="{FF2B5EF4-FFF2-40B4-BE49-F238E27FC236}">
                <a16:creationId xmlns:a16="http://schemas.microsoft.com/office/drawing/2014/main" id="{B481AD6A-F1BA-403F-BFAA-89A83AF9C6E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603107" y="2195649"/>
            <a:ext cx="7018667" cy="371200"/>
          </a:xfrm>
          <a:prstGeom prst="rect">
            <a:avLst/>
          </a:prstGeom>
        </p:spPr>
      </p:pic>
      <p:pic>
        <p:nvPicPr>
          <p:cNvPr id="12" name="Εικόνα 11" descr="\documentclass{article}&#10;\usepackage{amsmath,amsfonts,amssymb,xcolor}&#10;\pagestyle{empty}&#10;\begin{document}&#10;&#10;$o_t=\sigma(x_tw_{xo}+h_{t-1}w{ho}+c_{t-1}w{co}+w_{obais})$&#10;&#10;\end{document}" title="IguanaTex Bitmap Display">
            <a:extLst>
              <a:ext uri="{FF2B5EF4-FFF2-40B4-BE49-F238E27FC236}">
                <a16:creationId xmlns:a16="http://schemas.microsoft.com/office/drawing/2014/main" id="{A4EE8585-8903-4F8E-AE66-484EA34E24E1}"/>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03107" y="3040262"/>
            <a:ext cx="5906286" cy="305371"/>
          </a:xfrm>
          <a:prstGeom prst="rect">
            <a:avLst/>
          </a:prstGeom>
        </p:spPr>
      </p:pic>
      <p:pic>
        <p:nvPicPr>
          <p:cNvPr id="14" name="Εικόνα 13" descr="\documentclass{article}&#10;\usepackage{amsmath,amsfonts,amssymb,xcolor}&#10;\pagestyle{empty}&#10;\begin{document}&#10;&#10;$z_t=tahn(x_tw{xz}+h_{t-1}w{hz}+w_{zbais})$&#10;&#10;\end{document}" title="IguanaTex Bitmap Display">
            <a:extLst>
              <a:ext uri="{FF2B5EF4-FFF2-40B4-BE49-F238E27FC236}">
                <a16:creationId xmlns:a16="http://schemas.microsoft.com/office/drawing/2014/main" id="{D1F183C3-3ED7-41E7-AA41-A3BD093AA1B4}"/>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42940" y="3860635"/>
            <a:ext cx="4992000" cy="305371"/>
          </a:xfrm>
          <a:prstGeom prst="rect">
            <a:avLst/>
          </a:prstGeom>
        </p:spPr>
      </p:pic>
      <p:pic>
        <p:nvPicPr>
          <p:cNvPr id="16" name="Εικόνα 15" descr="\documentclass{article}&#10;\usepackage{amsmath,amsfonts,amssymb,xcolor}&#10;\pagestyle{empty}&#10;\begin{document}&#10;&#10;$c_t=z_t\bigotimes i_t+c_{t-1}\bigotimes f_t$&#10;&#10;\end{document}" title="IguanaTex Bitmap Display">
            <a:extLst>
              <a:ext uri="{FF2B5EF4-FFF2-40B4-BE49-F238E27FC236}">
                <a16:creationId xmlns:a16="http://schemas.microsoft.com/office/drawing/2014/main" id="{BF8D60F8-0AB8-44F4-A822-DDCAFAD1EAD4}"/>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210198" y="4642279"/>
            <a:ext cx="3639467" cy="354133"/>
          </a:xfrm>
          <a:prstGeom prst="rect">
            <a:avLst/>
          </a:prstGeom>
        </p:spPr>
      </p:pic>
      <p:pic>
        <p:nvPicPr>
          <p:cNvPr id="18" name="Εικόνα 17" descr="\documentclass{article}&#10;\usepackage{amsmath,amsfonts,amssymb,xcolor}&#10;\pagestyle{empty}&#10;\begin{document}&#10;&#10;$h_t=o_t\bigotimes tahn(c_t)$&#10;&#10;\end{document}" title="IguanaTex Bitmap Display">
            <a:extLst>
              <a:ext uri="{FF2B5EF4-FFF2-40B4-BE49-F238E27FC236}">
                <a16:creationId xmlns:a16="http://schemas.microsoft.com/office/drawing/2014/main" id="{D4A9712A-CA8F-4207-8549-D8BAA832BDFE}"/>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110096" y="5371009"/>
            <a:ext cx="2433829" cy="305371"/>
          </a:xfrm>
          <a:prstGeom prst="rect">
            <a:avLst/>
          </a:prstGeom>
        </p:spPr>
      </p:pic>
    </p:spTree>
    <p:extLst>
      <p:ext uri="{BB962C8B-B14F-4D97-AF65-F5344CB8AC3E}">
        <p14:creationId xmlns:p14="http://schemas.microsoft.com/office/powerpoint/2010/main" val="3160971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7B9E2CC-27C1-4724-9696-3DDE3CB7692E}"/>
              </a:ext>
            </a:extLst>
          </p:cNvPr>
          <p:cNvSpPr>
            <a:spLocks noGrp="1"/>
          </p:cNvSpPr>
          <p:nvPr>
            <p:ph type="title"/>
          </p:nvPr>
        </p:nvSpPr>
        <p:spPr>
          <a:xfrm>
            <a:off x="2276588" y="5505475"/>
            <a:ext cx="7395186" cy="864096"/>
          </a:xfrm>
        </p:spPr>
        <p:txBody>
          <a:bodyPr/>
          <a:lstStyle/>
          <a:p>
            <a:pPr algn="ctr"/>
            <a:r>
              <a:rPr lang="en-US" sz="2000" b="0" dirty="0">
                <a:solidFill>
                  <a:schemeClr val="tx1"/>
                </a:solidFill>
              </a:rPr>
              <a:t>The proposed 3DCNN + LSTM architecture</a:t>
            </a:r>
            <a:br>
              <a:rPr lang="en-US" sz="2000" dirty="0">
                <a:solidFill>
                  <a:schemeClr val="tx1"/>
                </a:solidFill>
              </a:rPr>
            </a:br>
            <a:r>
              <a:rPr lang="en-US" sz="2000" dirty="0">
                <a:solidFill>
                  <a:schemeClr val="tx1"/>
                </a:solidFill>
              </a:rPr>
              <a:t>[NOO2019]</a:t>
            </a:r>
          </a:p>
        </p:txBody>
      </p:sp>
      <p:pic>
        <p:nvPicPr>
          <p:cNvPr id="6" name="Θέση περιεχομένου 5">
            <a:extLst>
              <a:ext uri="{FF2B5EF4-FFF2-40B4-BE49-F238E27FC236}">
                <a16:creationId xmlns:a16="http://schemas.microsoft.com/office/drawing/2014/main" id="{28DEEBB4-FC7C-44DD-8BD0-9B5216F41C48}"/>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290106" y="679475"/>
            <a:ext cx="7395186" cy="4826000"/>
          </a:xfrm>
        </p:spPr>
      </p:pic>
      <p:sp>
        <p:nvSpPr>
          <p:cNvPr id="4" name="Θέση αριθμού διαφάνειας 3">
            <a:extLst>
              <a:ext uri="{FF2B5EF4-FFF2-40B4-BE49-F238E27FC236}">
                <a16:creationId xmlns:a16="http://schemas.microsoft.com/office/drawing/2014/main" id="{E948337A-36F8-451E-8FBC-6C43CF01D560}"/>
              </a:ext>
            </a:extLst>
          </p:cNvPr>
          <p:cNvSpPr>
            <a:spLocks noGrp="1"/>
          </p:cNvSpPr>
          <p:nvPr>
            <p:ph type="sldNum" sz="quarter" idx="13"/>
          </p:nvPr>
        </p:nvSpPr>
        <p:spPr/>
        <p:txBody>
          <a:bodyPr/>
          <a:lstStyle/>
          <a:p>
            <a:pPr>
              <a:defRPr/>
            </a:pPr>
            <a:fld id="{067A270A-E653-4AD2-9076-9115A24AE536}" type="slidenum">
              <a:rPr lang="el-GR" smtClean="0"/>
              <a:pPr>
                <a:defRPr/>
              </a:pPr>
              <a:t>79</a:t>
            </a:fld>
            <a:endParaRPr lang="el-GR"/>
          </a:p>
        </p:txBody>
      </p:sp>
    </p:spTree>
    <p:extLst>
      <p:ext uri="{BB962C8B-B14F-4D97-AF65-F5344CB8AC3E}">
        <p14:creationId xmlns:p14="http://schemas.microsoft.com/office/powerpoint/2010/main" val="1371184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A96D00F-8D7D-453F-B761-684E8E70A39C}"/>
              </a:ext>
            </a:extLst>
          </p:cNvPr>
          <p:cNvSpPr>
            <a:spLocks noGrp="1"/>
          </p:cNvSpPr>
          <p:nvPr>
            <p:ph type="title"/>
          </p:nvPr>
        </p:nvSpPr>
        <p:spPr/>
        <p:txBody>
          <a:bodyPr/>
          <a:lstStyle/>
          <a:p>
            <a:r>
              <a:rPr lang="en-US" dirty="0"/>
              <a:t>Gesture types </a:t>
            </a:r>
            <a:br>
              <a:rPr lang="en-US" dirty="0"/>
            </a:br>
            <a:r>
              <a:rPr lang="en-US" dirty="0"/>
              <a:t>(based on duration)</a:t>
            </a:r>
          </a:p>
        </p:txBody>
      </p:sp>
      <p:sp>
        <p:nvSpPr>
          <p:cNvPr id="3" name="Θέση περιεχομένου 2">
            <a:extLst>
              <a:ext uri="{FF2B5EF4-FFF2-40B4-BE49-F238E27FC236}">
                <a16:creationId xmlns:a16="http://schemas.microsoft.com/office/drawing/2014/main" id="{882CB1E3-B3AA-46AA-901B-C1ABEAC9BEB1}"/>
              </a:ext>
            </a:extLst>
          </p:cNvPr>
          <p:cNvSpPr>
            <a:spLocks noGrp="1"/>
          </p:cNvSpPr>
          <p:nvPr>
            <p:ph sz="quarter" idx="12"/>
          </p:nvPr>
        </p:nvSpPr>
        <p:spPr/>
        <p:txBody>
          <a:bodyPr/>
          <a:lstStyle/>
          <a:p>
            <a:pPr algn="just">
              <a:lnSpc>
                <a:spcPct val="150000"/>
              </a:lnSpc>
            </a:pPr>
            <a:r>
              <a:rPr lang="en-US" dirty="0"/>
              <a:t>Static Gesture: </a:t>
            </a:r>
          </a:p>
          <a:p>
            <a:pPr marL="0" indent="0" algn="just">
              <a:lnSpc>
                <a:spcPct val="150000"/>
              </a:lnSpc>
              <a:buNone/>
            </a:pPr>
            <a:r>
              <a:rPr lang="el-GR" dirty="0"/>
              <a:t>	</a:t>
            </a:r>
            <a:r>
              <a:rPr lang="en-US" dirty="0"/>
              <a:t>the pose in an instant time, a photo or an image of the </a:t>
            </a:r>
            <a:r>
              <a:rPr lang="el-GR" dirty="0"/>
              <a:t>	</a:t>
            </a:r>
            <a:r>
              <a:rPr lang="en-US" dirty="0"/>
              <a:t>position of the body part (showing the thumb…).</a:t>
            </a:r>
          </a:p>
          <a:p>
            <a:pPr algn="just">
              <a:lnSpc>
                <a:spcPct val="150000"/>
              </a:lnSpc>
            </a:pPr>
            <a:r>
              <a:rPr lang="en-US" dirty="0"/>
              <a:t>Dynamic Gesture : </a:t>
            </a:r>
            <a:endParaRPr lang="el-GR" dirty="0"/>
          </a:p>
          <a:p>
            <a:pPr marL="0" indent="0" algn="just">
              <a:lnSpc>
                <a:spcPct val="150000"/>
              </a:lnSpc>
              <a:buNone/>
            </a:pPr>
            <a:r>
              <a:rPr lang="el-GR" dirty="0"/>
              <a:t>	</a:t>
            </a:r>
            <a:r>
              <a:rPr lang="en-US" dirty="0"/>
              <a:t>changeable pose over a small period of time (waving </a:t>
            </a:r>
            <a:r>
              <a:rPr lang="el-GR" dirty="0"/>
              <a:t>	</a:t>
            </a:r>
            <a:r>
              <a:rPr lang="en-US" dirty="0"/>
              <a:t>palm…).</a:t>
            </a:r>
          </a:p>
          <a:p>
            <a:endParaRPr lang="en-US" dirty="0"/>
          </a:p>
        </p:txBody>
      </p:sp>
      <p:sp>
        <p:nvSpPr>
          <p:cNvPr id="4" name="Θέση αριθμού διαφάνειας 3">
            <a:extLst>
              <a:ext uri="{FF2B5EF4-FFF2-40B4-BE49-F238E27FC236}">
                <a16:creationId xmlns:a16="http://schemas.microsoft.com/office/drawing/2014/main" id="{E9015161-0E8D-49B4-8564-9CF60C18F876}"/>
              </a:ext>
            </a:extLst>
          </p:cNvPr>
          <p:cNvSpPr>
            <a:spLocks noGrp="1"/>
          </p:cNvSpPr>
          <p:nvPr>
            <p:ph type="sldNum" sz="quarter" idx="13"/>
          </p:nvPr>
        </p:nvSpPr>
        <p:spPr/>
        <p:txBody>
          <a:bodyPr/>
          <a:lstStyle/>
          <a:p>
            <a:pPr>
              <a:defRPr/>
            </a:pPr>
            <a:fld id="{067A270A-E653-4AD2-9076-9115A24AE536}" type="slidenum">
              <a:rPr lang="el-GR" smtClean="0"/>
              <a:pPr>
                <a:defRPr/>
              </a:pPr>
              <a:t>8</a:t>
            </a:fld>
            <a:endParaRPr lang="el-GR"/>
          </a:p>
        </p:txBody>
      </p:sp>
    </p:spTree>
    <p:extLst>
      <p:ext uri="{BB962C8B-B14F-4D97-AF65-F5344CB8AC3E}">
        <p14:creationId xmlns:p14="http://schemas.microsoft.com/office/powerpoint/2010/main" val="3123270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FE18AE8-0F7F-42C8-9116-3D75F89FF46F}"/>
              </a:ext>
            </a:extLst>
          </p:cNvPr>
          <p:cNvSpPr>
            <a:spLocks noGrp="1"/>
          </p:cNvSpPr>
          <p:nvPr>
            <p:ph type="title"/>
          </p:nvPr>
        </p:nvSpPr>
        <p:spPr>
          <a:xfrm>
            <a:off x="1343472" y="404664"/>
            <a:ext cx="7521480" cy="792088"/>
          </a:xfrm>
        </p:spPr>
        <p:txBody>
          <a:bodyPr/>
          <a:lstStyle/>
          <a:p>
            <a:r>
              <a:rPr lang="en-US" dirty="0"/>
              <a:t>Handling the data</a:t>
            </a:r>
          </a:p>
        </p:txBody>
      </p:sp>
      <p:sp>
        <p:nvSpPr>
          <p:cNvPr id="3" name="Θέση περιεχομένου 2">
            <a:extLst>
              <a:ext uri="{FF2B5EF4-FFF2-40B4-BE49-F238E27FC236}">
                <a16:creationId xmlns:a16="http://schemas.microsoft.com/office/drawing/2014/main" id="{EAB34DE4-D1BA-4AF7-954D-586CEEB6E946}"/>
              </a:ext>
            </a:extLst>
          </p:cNvPr>
          <p:cNvSpPr>
            <a:spLocks noGrp="1"/>
          </p:cNvSpPr>
          <p:nvPr>
            <p:ph sz="quarter" idx="12"/>
          </p:nvPr>
        </p:nvSpPr>
        <p:spPr>
          <a:xfrm>
            <a:off x="1343472" y="1196752"/>
            <a:ext cx="10009188" cy="5041825"/>
          </a:xfrm>
        </p:spPr>
        <p:txBody>
          <a:bodyPr/>
          <a:lstStyle/>
          <a:p>
            <a:pPr algn="just"/>
            <a:r>
              <a:rPr lang="en-US" sz="2400" dirty="0"/>
              <a:t>Making fusion of both depth and RGB as the input data might produce a better result rather than using one data stream input.</a:t>
            </a:r>
          </a:p>
          <a:p>
            <a:pPr algn="just"/>
            <a:r>
              <a:rPr lang="en-US" sz="2400" dirty="0"/>
              <a:t>There are three kinds of multimodal types according to their fusion levels:</a:t>
            </a:r>
          </a:p>
          <a:p>
            <a:pPr lvl="1" algn="just"/>
            <a:r>
              <a:rPr lang="en-US" sz="2400" dirty="0"/>
              <a:t>Early fusion: 4 channels,3 channels RGB+1 channel depth, fused before the input to the 3D CNN layers.</a:t>
            </a:r>
          </a:p>
          <a:p>
            <a:pPr lvl="1" algn="just"/>
            <a:r>
              <a:rPr lang="en-US" sz="2400" dirty="0"/>
              <a:t>Middle fusion: the output of the separated 3D CNN layers, one from the RGB and the other from the Depth, are fused for the input to LSTM layer.</a:t>
            </a:r>
          </a:p>
          <a:p>
            <a:pPr lvl="1" algn="just"/>
            <a:r>
              <a:rPr lang="en-US" sz="2400" dirty="0"/>
              <a:t>Late fusion: in the same way, the fusion takes place after the LSTM layer and before Fully Connected layer.</a:t>
            </a:r>
          </a:p>
          <a:p>
            <a:endParaRPr lang="en-US" dirty="0"/>
          </a:p>
        </p:txBody>
      </p:sp>
      <p:sp>
        <p:nvSpPr>
          <p:cNvPr id="4" name="Θέση αριθμού διαφάνειας 3">
            <a:extLst>
              <a:ext uri="{FF2B5EF4-FFF2-40B4-BE49-F238E27FC236}">
                <a16:creationId xmlns:a16="http://schemas.microsoft.com/office/drawing/2014/main" id="{4D4256A8-F292-48C4-B9B3-3DE35DB02570}"/>
              </a:ext>
            </a:extLst>
          </p:cNvPr>
          <p:cNvSpPr>
            <a:spLocks noGrp="1"/>
          </p:cNvSpPr>
          <p:nvPr>
            <p:ph type="sldNum" sz="quarter" idx="13"/>
          </p:nvPr>
        </p:nvSpPr>
        <p:spPr/>
        <p:txBody>
          <a:bodyPr/>
          <a:lstStyle/>
          <a:p>
            <a:pPr>
              <a:defRPr/>
            </a:pPr>
            <a:fld id="{067A270A-E653-4AD2-9076-9115A24AE536}" type="slidenum">
              <a:rPr lang="el-GR" smtClean="0"/>
              <a:pPr>
                <a:defRPr/>
              </a:pPr>
              <a:t>80</a:t>
            </a:fld>
            <a:endParaRPr lang="el-GR" dirty="0"/>
          </a:p>
        </p:txBody>
      </p:sp>
    </p:spTree>
    <p:extLst>
      <p:ext uri="{BB962C8B-B14F-4D97-AF65-F5344CB8AC3E}">
        <p14:creationId xmlns:p14="http://schemas.microsoft.com/office/powerpoint/2010/main" val="24470551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B1F07C2-03D4-43F5-9876-EE10A0957325}"/>
              </a:ext>
            </a:extLst>
          </p:cNvPr>
          <p:cNvSpPr>
            <a:spLocks noGrp="1"/>
          </p:cNvSpPr>
          <p:nvPr>
            <p:ph type="title"/>
          </p:nvPr>
        </p:nvSpPr>
        <p:spPr>
          <a:xfrm>
            <a:off x="3287688" y="404664"/>
            <a:ext cx="5577264" cy="504056"/>
          </a:xfrm>
        </p:spPr>
        <p:txBody>
          <a:bodyPr/>
          <a:lstStyle/>
          <a:p>
            <a:pPr algn="ctr"/>
            <a:r>
              <a:rPr lang="en-US" sz="2000" dirty="0">
                <a:solidFill>
                  <a:schemeClr val="tx1"/>
                </a:solidFill>
              </a:rPr>
              <a:t>[NOO2019]</a:t>
            </a:r>
          </a:p>
        </p:txBody>
      </p:sp>
      <p:graphicFrame>
        <p:nvGraphicFramePr>
          <p:cNvPr id="5" name="Θέση περιεχομένου 4">
            <a:extLst>
              <a:ext uri="{FF2B5EF4-FFF2-40B4-BE49-F238E27FC236}">
                <a16:creationId xmlns:a16="http://schemas.microsoft.com/office/drawing/2014/main" id="{A9FB60FB-4568-4B5A-802A-23B8634FC15C}"/>
              </a:ext>
            </a:extLst>
          </p:cNvPr>
          <p:cNvGraphicFramePr>
            <a:graphicFrameLocks noGrp="1"/>
          </p:cNvGraphicFramePr>
          <p:nvPr>
            <p:ph sz="quarter" idx="12"/>
            <p:extLst>
              <p:ext uri="{D42A27DB-BD31-4B8C-83A1-F6EECF244321}">
                <p14:modId xmlns:p14="http://schemas.microsoft.com/office/powerpoint/2010/main" val="2309584409"/>
              </p:ext>
            </p:extLst>
          </p:nvPr>
        </p:nvGraphicFramePr>
        <p:xfrm>
          <a:off x="803275" y="1268760"/>
          <a:ext cx="10549385"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Θέση αριθμού διαφάνειας 3">
            <a:extLst>
              <a:ext uri="{FF2B5EF4-FFF2-40B4-BE49-F238E27FC236}">
                <a16:creationId xmlns:a16="http://schemas.microsoft.com/office/drawing/2014/main" id="{2DFB924D-0ACD-48E7-8E74-55F0720FFED8}"/>
              </a:ext>
            </a:extLst>
          </p:cNvPr>
          <p:cNvSpPr>
            <a:spLocks noGrp="1"/>
          </p:cNvSpPr>
          <p:nvPr>
            <p:ph type="sldNum" sz="quarter" idx="13"/>
          </p:nvPr>
        </p:nvSpPr>
        <p:spPr/>
        <p:txBody>
          <a:bodyPr/>
          <a:lstStyle/>
          <a:p>
            <a:pPr>
              <a:defRPr/>
            </a:pPr>
            <a:fld id="{067A270A-E653-4AD2-9076-9115A24AE536}" type="slidenum">
              <a:rPr lang="el-GR" smtClean="0"/>
              <a:pPr>
                <a:defRPr/>
              </a:pPr>
              <a:t>81</a:t>
            </a:fld>
            <a:endParaRPr lang="el-GR"/>
          </a:p>
        </p:txBody>
      </p:sp>
    </p:spTree>
    <p:extLst>
      <p:ext uri="{BB962C8B-B14F-4D97-AF65-F5344CB8AC3E}">
        <p14:creationId xmlns:p14="http://schemas.microsoft.com/office/powerpoint/2010/main" val="38563912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4B1CAC4-3AD7-4D5E-99D4-1989A6135968}"/>
              </a:ext>
            </a:extLst>
          </p:cNvPr>
          <p:cNvSpPr>
            <a:spLocks noGrp="1"/>
          </p:cNvSpPr>
          <p:nvPr>
            <p:ph type="title"/>
          </p:nvPr>
        </p:nvSpPr>
        <p:spPr>
          <a:xfrm>
            <a:off x="1343472" y="404664"/>
            <a:ext cx="7521480" cy="1034355"/>
          </a:xfrm>
        </p:spPr>
        <p:txBody>
          <a:bodyPr/>
          <a:lstStyle/>
          <a:p>
            <a:r>
              <a:rPr lang="en-US" dirty="0"/>
              <a:t>Context-Aware Neural Network</a:t>
            </a:r>
          </a:p>
        </p:txBody>
      </p:sp>
      <p:sp>
        <p:nvSpPr>
          <p:cNvPr id="3" name="Θέση περιεχομένου 2">
            <a:extLst>
              <a:ext uri="{FF2B5EF4-FFF2-40B4-BE49-F238E27FC236}">
                <a16:creationId xmlns:a16="http://schemas.microsoft.com/office/drawing/2014/main" id="{5D535025-DDB4-4B88-848F-3F93CEA61164}"/>
              </a:ext>
            </a:extLst>
          </p:cNvPr>
          <p:cNvSpPr>
            <a:spLocks noGrp="1"/>
          </p:cNvSpPr>
          <p:nvPr>
            <p:ph sz="quarter" idx="12"/>
          </p:nvPr>
        </p:nvSpPr>
        <p:spPr>
          <a:xfrm>
            <a:off x="1343472" y="1556792"/>
            <a:ext cx="10009188" cy="4681785"/>
          </a:xfrm>
        </p:spPr>
        <p:txBody>
          <a:bodyPr/>
          <a:lstStyle/>
          <a:p>
            <a:pPr algn="just"/>
            <a:r>
              <a:rPr lang="en-US" sz="2400" dirty="0"/>
              <a:t>One way to increase the recognition rate in the system is to let the model recognize smaller gesture class.</a:t>
            </a:r>
          </a:p>
          <a:p>
            <a:pPr algn="just"/>
            <a:r>
              <a:rPr lang="en-US" sz="2400" dirty="0"/>
              <a:t>In a Context-Aware recognition control system  recognition class was limited in every context of the application.</a:t>
            </a:r>
          </a:p>
          <a:p>
            <a:pPr algn="just"/>
            <a:r>
              <a:rPr lang="en-US" sz="2400" dirty="0"/>
              <a:t>The Finite State Machine (FSM) as a controller machine connects with the Deep learning model and gives restrictions to the softmax decision probability by handling the weight in the last layer.</a:t>
            </a:r>
          </a:p>
          <a:p>
            <a:pPr algn="just"/>
            <a:r>
              <a:rPr lang="en-US" sz="2400" dirty="0"/>
              <a:t>The system in a current context or state communicates with FSM to decide which gesture should be ignored.</a:t>
            </a:r>
          </a:p>
          <a:p>
            <a:pPr algn="just"/>
            <a:r>
              <a:rPr lang="en-US" sz="2400" dirty="0"/>
              <a:t>The pre-defined weights to the last layer’s node that connects to the class which is ignored by the FSM are applied, thus just the correct gestures are accepted.</a:t>
            </a:r>
          </a:p>
          <a:p>
            <a:endParaRPr lang="en-US" dirty="0"/>
          </a:p>
        </p:txBody>
      </p:sp>
      <p:sp>
        <p:nvSpPr>
          <p:cNvPr id="4" name="Θέση αριθμού διαφάνειας 3">
            <a:extLst>
              <a:ext uri="{FF2B5EF4-FFF2-40B4-BE49-F238E27FC236}">
                <a16:creationId xmlns:a16="http://schemas.microsoft.com/office/drawing/2014/main" id="{3872E4C9-24FC-4F1E-87BB-D2045EA87624}"/>
              </a:ext>
            </a:extLst>
          </p:cNvPr>
          <p:cNvSpPr>
            <a:spLocks noGrp="1"/>
          </p:cNvSpPr>
          <p:nvPr>
            <p:ph type="sldNum" sz="quarter" idx="13"/>
          </p:nvPr>
        </p:nvSpPr>
        <p:spPr/>
        <p:txBody>
          <a:bodyPr/>
          <a:lstStyle/>
          <a:p>
            <a:pPr>
              <a:defRPr/>
            </a:pPr>
            <a:fld id="{067A270A-E653-4AD2-9076-9115A24AE536}" type="slidenum">
              <a:rPr lang="el-GR" smtClean="0"/>
              <a:pPr>
                <a:defRPr/>
              </a:pPr>
              <a:t>82</a:t>
            </a:fld>
            <a:endParaRPr lang="el-GR"/>
          </a:p>
        </p:txBody>
      </p:sp>
    </p:spTree>
    <p:extLst>
      <p:ext uri="{BB962C8B-B14F-4D97-AF65-F5344CB8AC3E}">
        <p14:creationId xmlns:p14="http://schemas.microsoft.com/office/powerpoint/2010/main" val="2148939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4BFF9B6-D276-4DD3-A550-DA912B00E056}"/>
              </a:ext>
            </a:extLst>
          </p:cNvPr>
          <p:cNvSpPr>
            <a:spLocks noGrp="1"/>
          </p:cNvSpPr>
          <p:nvPr>
            <p:ph type="title"/>
          </p:nvPr>
        </p:nvSpPr>
        <p:spPr>
          <a:xfrm>
            <a:off x="2586879" y="5114468"/>
            <a:ext cx="7521480" cy="1008112"/>
          </a:xfrm>
        </p:spPr>
        <p:txBody>
          <a:bodyPr/>
          <a:lstStyle/>
          <a:p>
            <a:pPr algn="ctr"/>
            <a:r>
              <a:rPr lang="en-US" sz="2000" b="0" dirty="0">
                <a:solidFill>
                  <a:schemeClr val="tx1"/>
                </a:solidFill>
              </a:rPr>
              <a:t>the FSM model controller with GRM (Gesture Recognition Machine)</a:t>
            </a:r>
            <a:br>
              <a:rPr lang="en-US" sz="2000" dirty="0">
                <a:solidFill>
                  <a:schemeClr val="tx1"/>
                </a:solidFill>
              </a:rPr>
            </a:br>
            <a:r>
              <a:rPr lang="en-US" sz="2000" dirty="0">
                <a:solidFill>
                  <a:schemeClr val="tx1"/>
                </a:solidFill>
              </a:rPr>
              <a:t>[NOO2019]</a:t>
            </a:r>
          </a:p>
        </p:txBody>
      </p:sp>
      <p:pic>
        <p:nvPicPr>
          <p:cNvPr id="6" name="Θέση περιεχομένου 5">
            <a:extLst>
              <a:ext uri="{FF2B5EF4-FFF2-40B4-BE49-F238E27FC236}">
                <a16:creationId xmlns:a16="http://schemas.microsoft.com/office/drawing/2014/main" id="{CA504792-925D-4628-8B92-2DDD26698884}"/>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1343025" y="1268760"/>
            <a:ext cx="10009188" cy="3826807"/>
          </a:xfrm>
        </p:spPr>
      </p:pic>
      <p:sp>
        <p:nvSpPr>
          <p:cNvPr id="4" name="Θέση αριθμού διαφάνειας 3">
            <a:extLst>
              <a:ext uri="{FF2B5EF4-FFF2-40B4-BE49-F238E27FC236}">
                <a16:creationId xmlns:a16="http://schemas.microsoft.com/office/drawing/2014/main" id="{F472C5F7-5C3B-49C0-AA0F-13794092DE5D}"/>
              </a:ext>
            </a:extLst>
          </p:cNvPr>
          <p:cNvSpPr>
            <a:spLocks noGrp="1"/>
          </p:cNvSpPr>
          <p:nvPr>
            <p:ph type="sldNum" sz="quarter" idx="13"/>
          </p:nvPr>
        </p:nvSpPr>
        <p:spPr/>
        <p:txBody>
          <a:bodyPr/>
          <a:lstStyle/>
          <a:p>
            <a:pPr>
              <a:defRPr/>
            </a:pPr>
            <a:fld id="{067A270A-E653-4AD2-9076-9115A24AE536}" type="slidenum">
              <a:rPr lang="el-GR" smtClean="0"/>
              <a:pPr>
                <a:defRPr/>
              </a:pPr>
              <a:t>83</a:t>
            </a:fld>
            <a:endParaRPr lang="el-GR"/>
          </a:p>
        </p:txBody>
      </p:sp>
    </p:spTree>
    <p:extLst>
      <p:ext uri="{BB962C8B-B14F-4D97-AF65-F5344CB8AC3E}">
        <p14:creationId xmlns:p14="http://schemas.microsoft.com/office/powerpoint/2010/main" val="995168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1D72AB7-3549-42BA-BF71-0651B13A68B7}"/>
              </a:ext>
            </a:extLst>
          </p:cNvPr>
          <p:cNvSpPr>
            <a:spLocks noGrp="1"/>
          </p:cNvSpPr>
          <p:nvPr>
            <p:ph type="title"/>
          </p:nvPr>
        </p:nvSpPr>
        <p:spPr>
          <a:xfrm>
            <a:off x="3338905" y="5507558"/>
            <a:ext cx="6297344" cy="720080"/>
          </a:xfrm>
        </p:spPr>
        <p:txBody>
          <a:bodyPr/>
          <a:lstStyle/>
          <a:p>
            <a:pPr algn="ctr"/>
            <a:r>
              <a:rPr lang="en-US" sz="2000" b="0" dirty="0">
                <a:solidFill>
                  <a:schemeClr val="tx1"/>
                </a:solidFill>
              </a:rPr>
              <a:t>An example of two contexts in FSM model</a:t>
            </a:r>
            <a:br>
              <a:rPr lang="en-US" sz="2000" dirty="0">
                <a:solidFill>
                  <a:schemeClr val="tx1"/>
                </a:solidFill>
              </a:rPr>
            </a:br>
            <a:r>
              <a:rPr lang="en-US" sz="2000" dirty="0">
                <a:solidFill>
                  <a:schemeClr val="tx1"/>
                </a:solidFill>
              </a:rPr>
              <a:t>[NOO2019]</a:t>
            </a:r>
          </a:p>
        </p:txBody>
      </p:sp>
      <p:pic>
        <p:nvPicPr>
          <p:cNvPr id="6" name="Θέση περιεχομένου 5">
            <a:extLst>
              <a:ext uri="{FF2B5EF4-FFF2-40B4-BE49-F238E27FC236}">
                <a16:creationId xmlns:a16="http://schemas.microsoft.com/office/drawing/2014/main" id="{7016CD49-1F18-4F09-BA4A-FA3FCCFE247A}"/>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2567608" y="1124744"/>
            <a:ext cx="7819001" cy="4392488"/>
          </a:xfrm>
        </p:spPr>
      </p:pic>
      <p:sp>
        <p:nvSpPr>
          <p:cNvPr id="4" name="Θέση αριθμού διαφάνειας 3">
            <a:extLst>
              <a:ext uri="{FF2B5EF4-FFF2-40B4-BE49-F238E27FC236}">
                <a16:creationId xmlns:a16="http://schemas.microsoft.com/office/drawing/2014/main" id="{A733FC3A-5A98-4521-A358-1B339DA75563}"/>
              </a:ext>
            </a:extLst>
          </p:cNvPr>
          <p:cNvSpPr>
            <a:spLocks noGrp="1"/>
          </p:cNvSpPr>
          <p:nvPr>
            <p:ph type="sldNum" sz="quarter" idx="13"/>
          </p:nvPr>
        </p:nvSpPr>
        <p:spPr/>
        <p:txBody>
          <a:bodyPr/>
          <a:lstStyle/>
          <a:p>
            <a:pPr>
              <a:defRPr/>
            </a:pPr>
            <a:fld id="{067A270A-E653-4AD2-9076-9115A24AE536}" type="slidenum">
              <a:rPr lang="el-GR" smtClean="0"/>
              <a:pPr>
                <a:defRPr/>
              </a:pPr>
              <a:t>84</a:t>
            </a:fld>
            <a:endParaRPr lang="el-GR"/>
          </a:p>
        </p:txBody>
      </p:sp>
    </p:spTree>
    <p:extLst>
      <p:ext uri="{BB962C8B-B14F-4D97-AF65-F5344CB8AC3E}">
        <p14:creationId xmlns:p14="http://schemas.microsoft.com/office/powerpoint/2010/main" val="35583900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215957FB-79DB-439C-99D8-E9EC66613D53}"/>
              </a:ext>
            </a:extLst>
          </p:cNvPr>
          <p:cNvSpPr>
            <a:spLocks noGrp="1"/>
          </p:cNvSpPr>
          <p:nvPr>
            <p:ph type="title"/>
          </p:nvPr>
        </p:nvSpPr>
        <p:spPr>
          <a:xfrm>
            <a:off x="1415480" y="365125"/>
            <a:ext cx="8784976" cy="5728171"/>
          </a:xfrm>
        </p:spPr>
        <p:txBody>
          <a:bodyPr/>
          <a:lstStyle/>
          <a:p>
            <a:r>
              <a:rPr lang="en-US" dirty="0"/>
              <a:t>DEEP LEARNING METHODS FOR SPATIOTEMPORAL SYSTEMS</a:t>
            </a:r>
          </a:p>
        </p:txBody>
      </p:sp>
      <p:sp>
        <p:nvSpPr>
          <p:cNvPr id="4" name="Θέση αριθμού διαφάνειας 3">
            <a:extLst>
              <a:ext uri="{FF2B5EF4-FFF2-40B4-BE49-F238E27FC236}">
                <a16:creationId xmlns:a16="http://schemas.microsoft.com/office/drawing/2014/main" id="{3C964CFD-45B8-4B20-8170-ED8291CB1C13}"/>
              </a:ext>
            </a:extLst>
          </p:cNvPr>
          <p:cNvSpPr>
            <a:spLocks noGrp="1"/>
          </p:cNvSpPr>
          <p:nvPr>
            <p:ph type="sldNum" sz="quarter" idx="10"/>
          </p:nvPr>
        </p:nvSpPr>
        <p:spPr/>
        <p:txBody>
          <a:bodyPr/>
          <a:lstStyle/>
          <a:p>
            <a:pPr>
              <a:defRPr/>
            </a:pPr>
            <a:fld id="{067A270A-E653-4AD2-9076-9115A24AE536}" type="slidenum">
              <a:rPr lang="el-GR" smtClean="0"/>
              <a:pPr>
                <a:defRPr/>
              </a:pPr>
              <a:t>85</a:t>
            </a:fld>
            <a:endParaRPr lang="el-GR"/>
          </a:p>
        </p:txBody>
      </p:sp>
    </p:spTree>
    <p:extLst>
      <p:ext uri="{BB962C8B-B14F-4D97-AF65-F5344CB8AC3E}">
        <p14:creationId xmlns:p14="http://schemas.microsoft.com/office/powerpoint/2010/main" val="21402142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8C773031-8DC2-4786-B53E-4B73DF170609}"/>
              </a:ext>
            </a:extLst>
          </p:cNvPr>
          <p:cNvSpPr>
            <a:spLocks noGrp="1"/>
          </p:cNvSpPr>
          <p:nvPr>
            <p:ph type="title"/>
          </p:nvPr>
        </p:nvSpPr>
        <p:spPr/>
        <p:txBody>
          <a:bodyPr/>
          <a:lstStyle/>
          <a:p>
            <a:r>
              <a:rPr lang="en-US" sz="3600" dirty="0"/>
              <a:t>Deep learning methods for spatiotemporal systems</a:t>
            </a:r>
          </a:p>
        </p:txBody>
      </p:sp>
      <p:sp>
        <p:nvSpPr>
          <p:cNvPr id="5" name="Θέση περιεχομένου 4">
            <a:extLst>
              <a:ext uri="{FF2B5EF4-FFF2-40B4-BE49-F238E27FC236}">
                <a16:creationId xmlns:a16="http://schemas.microsoft.com/office/drawing/2014/main" id="{DC6A1B31-747A-4109-A93A-A065C9C6F5CD}"/>
              </a:ext>
            </a:extLst>
          </p:cNvPr>
          <p:cNvSpPr>
            <a:spLocks noGrp="1"/>
          </p:cNvSpPr>
          <p:nvPr>
            <p:ph sz="quarter" idx="12"/>
          </p:nvPr>
        </p:nvSpPr>
        <p:spPr>
          <a:xfrm>
            <a:off x="1343472" y="1729824"/>
            <a:ext cx="10009188" cy="4508753"/>
          </a:xfrm>
        </p:spPr>
        <p:txBody>
          <a:bodyPr/>
          <a:lstStyle/>
          <a:p>
            <a:pPr algn="just"/>
            <a:r>
              <a:rPr lang="en-US" sz="2400" dirty="0"/>
              <a:t>According to [EGO2018]  there are 4 ways of modelling for spatiotemporal systems:</a:t>
            </a:r>
          </a:p>
          <a:p>
            <a:pPr lvl="1" algn="just"/>
            <a:r>
              <a:rPr lang="en-US" sz="2400" dirty="0"/>
              <a:t>	The 2D ConvNets extract features of one frame. The classifiers are trained to predict the labels of videos based on the frame features.</a:t>
            </a:r>
          </a:p>
          <a:p>
            <a:pPr lvl="1" algn="just"/>
            <a:r>
              <a:rPr lang="en-US" sz="2400" dirty="0"/>
              <a:t>	The 3D ConvNets extract features of video clips. Afterwards, they aggregate the clip features into video descriptors.</a:t>
            </a:r>
          </a:p>
          <a:p>
            <a:pPr lvl="1" algn="just"/>
            <a:r>
              <a:rPr lang="en-US" sz="2400" dirty="0"/>
              <a:t>	The  usage of recurrent neural networks (RNN) to handle the temporal frames sequences is based on convolutional features.</a:t>
            </a:r>
          </a:p>
          <a:p>
            <a:pPr lvl="1" algn="just"/>
            <a:r>
              <a:rPr lang="en-US" sz="2400" dirty="0"/>
              <a:t>	Formatting a video as one or multiple compact frames and classify it with a neural network.</a:t>
            </a:r>
          </a:p>
          <a:p>
            <a:endParaRPr lang="en-US" dirty="0"/>
          </a:p>
        </p:txBody>
      </p:sp>
      <p:sp>
        <p:nvSpPr>
          <p:cNvPr id="3" name="Θέση αριθμού διαφάνειας 2">
            <a:extLst>
              <a:ext uri="{FF2B5EF4-FFF2-40B4-BE49-F238E27FC236}">
                <a16:creationId xmlns:a16="http://schemas.microsoft.com/office/drawing/2014/main" id="{98682302-2D0E-4BB4-BB7D-FF1B77DE8E51}"/>
              </a:ext>
            </a:extLst>
          </p:cNvPr>
          <p:cNvSpPr>
            <a:spLocks noGrp="1"/>
          </p:cNvSpPr>
          <p:nvPr>
            <p:ph type="sldNum" sz="quarter" idx="13"/>
          </p:nvPr>
        </p:nvSpPr>
        <p:spPr/>
        <p:txBody>
          <a:bodyPr/>
          <a:lstStyle/>
          <a:p>
            <a:pPr>
              <a:defRPr/>
            </a:pPr>
            <a:fld id="{2AC0C609-90B0-4BB8-8EC5-0EA5637212F7}" type="slidenum">
              <a:rPr lang="el-GR" smtClean="0"/>
              <a:pPr>
                <a:defRPr/>
              </a:pPr>
              <a:t>86</a:t>
            </a:fld>
            <a:endParaRPr lang="el-GR"/>
          </a:p>
        </p:txBody>
      </p:sp>
    </p:spTree>
    <p:extLst>
      <p:ext uri="{BB962C8B-B14F-4D97-AF65-F5344CB8AC3E}">
        <p14:creationId xmlns:p14="http://schemas.microsoft.com/office/powerpoint/2010/main" val="20063458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178E99E-B141-4967-8BBA-46AEDCF12C48}"/>
              </a:ext>
            </a:extLst>
          </p:cNvPr>
          <p:cNvSpPr>
            <a:spLocks noGrp="1"/>
          </p:cNvSpPr>
          <p:nvPr>
            <p:ph type="title"/>
          </p:nvPr>
        </p:nvSpPr>
        <p:spPr>
          <a:xfrm>
            <a:off x="1343472" y="404664"/>
            <a:ext cx="7521480" cy="864096"/>
          </a:xfrm>
        </p:spPr>
        <p:txBody>
          <a:bodyPr/>
          <a:lstStyle/>
          <a:p>
            <a:r>
              <a:rPr lang="en-US" dirty="0"/>
              <a:t>Evaluation of models</a:t>
            </a:r>
          </a:p>
        </p:txBody>
      </p:sp>
      <p:sp>
        <p:nvSpPr>
          <p:cNvPr id="3" name="Θέση περιεχομένου 2">
            <a:extLst>
              <a:ext uri="{FF2B5EF4-FFF2-40B4-BE49-F238E27FC236}">
                <a16:creationId xmlns:a16="http://schemas.microsoft.com/office/drawing/2014/main" id="{F4F177C6-3E98-4C51-B3E4-F61C523AC238}"/>
              </a:ext>
            </a:extLst>
          </p:cNvPr>
          <p:cNvSpPr>
            <a:spLocks noGrp="1"/>
          </p:cNvSpPr>
          <p:nvPr>
            <p:ph sz="quarter" idx="12"/>
          </p:nvPr>
        </p:nvSpPr>
        <p:spPr>
          <a:xfrm>
            <a:off x="1343472" y="1268760"/>
            <a:ext cx="10009188" cy="4969817"/>
          </a:xfrm>
        </p:spPr>
        <p:txBody>
          <a:bodyPr/>
          <a:lstStyle/>
          <a:p>
            <a:pPr algn="just"/>
            <a:r>
              <a:rPr lang="en-US" dirty="0"/>
              <a:t>In [EGO2018], deep learning models are being compared using the dataset EgoGesture.</a:t>
            </a:r>
          </a:p>
          <a:p>
            <a:pPr algn="just"/>
            <a:r>
              <a:rPr lang="en-US" dirty="0"/>
              <a:t>The data splits into training set (60%) 1.239 videos, in validation set (20%) 411 videos and in testing set (20%) sets 431 videos.</a:t>
            </a:r>
          </a:p>
          <a:p>
            <a:pPr algn="just"/>
            <a:r>
              <a:rPr lang="en-US" dirty="0"/>
              <a:t>For classification, we segment the video sequences is segmented into isolated gesture samples based on the first and the last frames, which are annotated in advance.</a:t>
            </a:r>
          </a:p>
          <a:p>
            <a:pPr algn="just"/>
            <a:r>
              <a:rPr lang="en-US" dirty="0"/>
              <a:t>The learning task is to predict the labels of the class for each gesture sample.</a:t>
            </a:r>
          </a:p>
          <a:p>
            <a:endParaRPr lang="en-US" dirty="0"/>
          </a:p>
        </p:txBody>
      </p:sp>
      <p:sp>
        <p:nvSpPr>
          <p:cNvPr id="4" name="Θέση αριθμού διαφάνειας 3">
            <a:extLst>
              <a:ext uri="{FF2B5EF4-FFF2-40B4-BE49-F238E27FC236}">
                <a16:creationId xmlns:a16="http://schemas.microsoft.com/office/drawing/2014/main" id="{1A347827-DBDE-4EEA-9917-C4DB8304CA07}"/>
              </a:ext>
            </a:extLst>
          </p:cNvPr>
          <p:cNvSpPr>
            <a:spLocks noGrp="1"/>
          </p:cNvSpPr>
          <p:nvPr>
            <p:ph type="sldNum" sz="quarter" idx="13"/>
          </p:nvPr>
        </p:nvSpPr>
        <p:spPr/>
        <p:txBody>
          <a:bodyPr/>
          <a:lstStyle/>
          <a:p>
            <a:pPr>
              <a:defRPr/>
            </a:pPr>
            <a:fld id="{067A270A-E653-4AD2-9076-9115A24AE536}" type="slidenum">
              <a:rPr lang="el-GR" smtClean="0"/>
              <a:pPr>
                <a:defRPr/>
              </a:pPr>
              <a:t>87</a:t>
            </a:fld>
            <a:endParaRPr lang="el-GR"/>
          </a:p>
        </p:txBody>
      </p:sp>
    </p:spTree>
    <p:extLst>
      <p:ext uri="{BB962C8B-B14F-4D97-AF65-F5344CB8AC3E}">
        <p14:creationId xmlns:p14="http://schemas.microsoft.com/office/powerpoint/2010/main" val="891200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5AAE0B6-DF20-4AAB-9B5E-FE3011FACE0F}"/>
              </a:ext>
            </a:extLst>
          </p:cNvPr>
          <p:cNvSpPr>
            <a:spLocks noGrp="1"/>
          </p:cNvSpPr>
          <p:nvPr>
            <p:ph type="title"/>
          </p:nvPr>
        </p:nvSpPr>
        <p:spPr>
          <a:xfrm>
            <a:off x="1343472" y="404664"/>
            <a:ext cx="7521480" cy="1008112"/>
          </a:xfrm>
        </p:spPr>
        <p:txBody>
          <a:bodyPr/>
          <a:lstStyle/>
          <a:p>
            <a:r>
              <a:rPr lang="en-US" dirty="0"/>
              <a:t>The deep learning models</a:t>
            </a:r>
          </a:p>
        </p:txBody>
      </p:sp>
      <p:sp>
        <p:nvSpPr>
          <p:cNvPr id="3" name="Θέση περιεχομένου 2">
            <a:extLst>
              <a:ext uri="{FF2B5EF4-FFF2-40B4-BE49-F238E27FC236}">
                <a16:creationId xmlns:a16="http://schemas.microsoft.com/office/drawing/2014/main" id="{F2860BD7-DCD9-4486-990E-5AA4A7B7F341}"/>
              </a:ext>
            </a:extLst>
          </p:cNvPr>
          <p:cNvSpPr>
            <a:spLocks noGrp="1"/>
          </p:cNvSpPr>
          <p:nvPr>
            <p:ph sz="quarter" idx="12"/>
          </p:nvPr>
        </p:nvSpPr>
        <p:spPr>
          <a:xfrm>
            <a:off x="1343472" y="1556792"/>
            <a:ext cx="10009188" cy="4681785"/>
          </a:xfrm>
        </p:spPr>
        <p:txBody>
          <a:bodyPr/>
          <a:lstStyle/>
          <a:p>
            <a:pPr algn="just"/>
            <a:r>
              <a:rPr lang="en-US" sz="2000" dirty="0"/>
              <a:t>VGG16 is a 2D convolutional neural network with 13 convolutional and 3 fully-connected layers.</a:t>
            </a:r>
          </a:p>
          <a:p>
            <a:pPr algn="just"/>
            <a:r>
              <a:rPr lang="en-US" sz="2000" dirty="0"/>
              <a:t>C3D is a 3D CNN with eight 3D convolutional layers, one 2D pooling layers, four 3D pooling layers and three fully-connected layers.</a:t>
            </a:r>
          </a:p>
          <a:p>
            <a:pPr algn="just"/>
            <a:r>
              <a:rPr lang="en-US" sz="2000" dirty="0"/>
              <a:t>C3D+hand mask: a hand segmentation based C3D method since the depth camera eliminate most of the background information and the depth frame is considered as a hand mask.</a:t>
            </a:r>
          </a:p>
          <a:p>
            <a:pPr algn="just"/>
            <a:r>
              <a:rPr lang="en-US" sz="2000" dirty="0"/>
              <a:t>C3D+LSTM+RSTTM: a C3D augmented model with a recurrent spatiotemporal transform module (RSTTM).</a:t>
            </a:r>
          </a:p>
          <a:p>
            <a:pPr algn="just"/>
            <a:r>
              <a:rPr lang="en-US" sz="2000" dirty="0"/>
              <a:t>VGG16+LSTM a single-layer LSTM with 256 hidden units after the first fully-connected layer of VGG16 .</a:t>
            </a:r>
          </a:p>
          <a:p>
            <a:pPr algn="just"/>
            <a:r>
              <a:rPr lang="en-US" sz="2000" dirty="0"/>
              <a:t>IDMM+CaffeNet handles spatial and temporal data of a video into an image called improved depth motion map (IDMM)and in this way there can be the use of 2D ConvNets for classification.</a:t>
            </a:r>
          </a:p>
          <a:p>
            <a:endParaRPr lang="en-US" sz="2000" dirty="0"/>
          </a:p>
        </p:txBody>
      </p:sp>
      <p:sp>
        <p:nvSpPr>
          <p:cNvPr id="4" name="Θέση αριθμού διαφάνειας 3">
            <a:extLst>
              <a:ext uri="{FF2B5EF4-FFF2-40B4-BE49-F238E27FC236}">
                <a16:creationId xmlns:a16="http://schemas.microsoft.com/office/drawing/2014/main" id="{3902DDAD-6274-4A5F-B90E-0DDE354F1422}"/>
              </a:ext>
            </a:extLst>
          </p:cNvPr>
          <p:cNvSpPr>
            <a:spLocks noGrp="1"/>
          </p:cNvSpPr>
          <p:nvPr>
            <p:ph type="sldNum" sz="quarter" idx="13"/>
          </p:nvPr>
        </p:nvSpPr>
        <p:spPr/>
        <p:txBody>
          <a:bodyPr/>
          <a:lstStyle/>
          <a:p>
            <a:pPr>
              <a:defRPr/>
            </a:pPr>
            <a:fld id="{067A270A-E653-4AD2-9076-9115A24AE536}" type="slidenum">
              <a:rPr lang="el-GR" smtClean="0"/>
              <a:pPr>
                <a:defRPr/>
              </a:pPr>
              <a:t>88</a:t>
            </a:fld>
            <a:endParaRPr lang="el-GR"/>
          </a:p>
        </p:txBody>
      </p:sp>
    </p:spTree>
    <p:extLst>
      <p:ext uri="{BB962C8B-B14F-4D97-AF65-F5344CB8AC3E}">
        <p14:creationId xmlns:p14="http://schemas.microsoft.com/office/powerpoint/2010/main" val="29836432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8EFD4A4-DE4F-4A5E-BFB3-90FC5B26D98B}"/>
              </a:ext>
            </a:extLst>
          </p:cNvPr>
          <p:cNvSpPr>
            <a:spLocks noGrp="1"/>
          </p:cNvSpPr>
          <p:nvPr>
            <p:ph type="title"/>
          </p:nvPr>
        </p:nvSpPr>
        <p:spPr/>
        <p:txBody>
          <a:bodyPr/>
          <a:lstStyle/>
          <a:p>
            <a:r>
              <a:rPr lang="en-US" dirty="0"/>
              <a:t>The parameters of the models</a:t>
            </a:r>
          </a:p>
        </p:txBody>
      </p:sp>
      <p:sp>
        <p:nvSpPr>
          <p:cNvPr id="3" name="Θέση περιεχομένου 2">
            <a:extLst>
              <a:ext uri="{FF2B5EF4-FFF2-40B4-BE49-F238E27FC236}">
                <a16:creationId xmlns:a16="http://schemas.microsoft.com/office/drawing/2014/main" id="{A3B76401-6DC6-44D5-8AA7-03332ECAAA27}"/>
              </a:ext>
            </a:extLst>
          </p:cNvPr>
          <p:cNvSpPr>
            <a:spLocks noGrp="1"/>
          </p:cNvSpPr>
          <p:nvPr>
            <p:ph sz="quarter" idx="12"/>
          </p:nvPr>
        </p:nvSpPr>
        <p:spPr/>
        <p:txBody>
          <a:bodyPr/>
          <a:lstStyle/>
          <a:p>
            <a:pPr algn="just">
              <a:lnSpc>
                <a:spcPct val="150000"/>
              </a:lnSpc>
            </a:pPr>
            <a:r>
              <a:rPr lang="en-US" dirty="0"/>
              <a:t>Stochastic Gradient Descent (SGD) is used for optimization.</a:t>
            </a:r>
          </a:p>
          <a:p>
            <a:pPr algn="just">
              <a:lnSpc>
                <a:spcPct val="150000"/>
              </a:lnSpc>
            </a:pPr>
            <a:r>
              <a:rPr lang="en-US" dirty="0"/>
              <a:t>learning rate: VGG16 (0.001), C3D (0.003), VGG16+LSTM (0.0001).</a:t>
            </a:r>
          </a:p>
          <a:p>
            <a:pPr algn="just">
              <a:lnSpc>
                <a:spcPct val="150000"/>
              </a:lnSpc>
            </a:pPr>
            <a:r>
              <a:rPr lang="en-US" dirty="0"/>
              <a:t>the step size of learning rate decay: VGG16 (5), C3D (5), VGG16+LSTM (10).</a:t>
            </a:r>
          </a:p>
          <a:p>
            <a:pPr algn="just"/>
            <a:r>
              <a:rPr lang="en-US" dirty="0"/>
              <a:t>Batch size: VGG16(60),C3D(20),VGG16+LSTM (20). </a:t>
            </a:r>
          </a:p>
        </p:txBody>
      </p:sp>
      <p:sp>
        <p:nvSpPr>
          <p:cNvPr id="4" name="Θέση αριθμού διαφάνειας 3">
            <a:extLst>
              <a:ext uri="{FF2B5EF4-FFF2-40B4-BE49-F238E27FC236}">
                <a16:creationId xmlns:a16="http://schemas.microsoft.com/office/drawing/2014/main" id="{AF8250D0-071F-4E42-999C-8AC4F19C8EE9}"/>
              </a:ext>
            </a:extLst>
          </p:cNvPr>
          <p:cNvSpPr>
            <a:spLocks noGrp="1"/>
          </p:cNvSpPr>
          <p:nvPr>
            <p:ph type="sldNum" sz="quarter" idx="13"/>
          </p:nvPr>
        </p:nvSpPr>
        <p:spPr/>
        <p:txBody>
          <a:bodyPr/>
          <a:lstStyle/>
          <a:p>
            <a:pPr>
              <a:defRPr/>
            </a:pPr>
            <a:fld id="{067A270A-E653-4AD2-9076-9115A24AE536}" type="slidenum">
              <a:rPr lang="el-GR" smtClean="0"/>
              <a:pPr>
                <a:defRPr/>
              </a:pPr>
              <a:t>89</a:t>
            </a:fld>
            <a:endParaRPr lang="el-GR"/>
          </a:p>
        </p:txBody>
      </p:sp>
    </p:spTree>
    <p:extLst>
      <p:ext uri="{BB962C8B-B14F-4D97-AF65-F5344CB8AC3E}">
        <p14:creationId xmlns:p14="http://schemas.microsoft.com/office/powerpoint/2010/main" val="1958595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727E48D8-B4CA-4063-8D88-434A12131336}"/>
              </a:ext>
            </a:extLst>
          </p:cNvPr>
          <p:cNvSpPr>
            <a:spLocks noGrp="1"/>
          </p:cNvSpPr>
          <p:nvPr>
            <p:ph type="title"/>
          </p:nvPr>
        </p:nvSpPr>
        <p:spPr>
          <a:xfrm>
            <a:off x="1415480" y="365125"/>
            <a:ext cx="9289032" cy="5872187"/>
          </a:xfrm>
        </p:spPr>
        <p:txBody>
          <a:bodyPr/>
          <a:lstStyle/>
          <a:p>
            <a:r>
              <a:rPr lang="en-US" dirty="0"/>
              <a:t>EVOLUTION OF GESTURE REVOLUTION DEVICES</a:t>
            </a:r>
          </a:p>
        </p:txBody>
      </p:sp>
      <p:sp>
        <p:nvSpPr>
          <p:cNvPr id="4" name="Θέση αριθμού διαφάνειας 3">
            <a:extLst>
              <a:ext uri="{FF2B5EF4-FFF2-40B4-BE49-F238E27FC236}">
                <a16:creationId xmlns:a16="http://schemas.microsoft.com/office/drawing/2014/main" id="{C0819ECB-FAF5-4456-B644-3F9297331F75}"/>
              </a:ext>
            </a:extLst>
          </p:cNvPr>
          <p:cNvSpPr>
            <a:spLocks noGrp="1"/>
          </p:cNvSpPr>
          <p:nvPr>
            <p:ph type="sldNum" sz="quarter" idx="10"/>
          </p:nvPr>
        </p:nvSpPr>
        <p:spPr/>
        <p:txBody>
          <a:bodyPr/>
          <a:lstStyle/>
          <a:p>
            <a:pPr>
              <a:defRPr/>
            </a:pPr>
            <a:fld id="{067A270A-E653-4AD2-9076-9115A24AE536}" type="slidenum">
              <a:rPr lang="el-GR" smtClean="0"/>
              <a:pPr>
                <a:defRPr/>
              </a:pPr>
              <a:t>9</a:t>
            </a:fld>
            <a:endParaRPr lang="el-GR"/>
          </a:p>
        </p:txBody>
      </p:sp>
    </p:spTree>
    <p:extLst>
      <p:ext uri="{BB962C8B-B14F-4D97-AF65-F5344CB8AC3E}">
        <p14:creationId xmlns:p14="http://schemas.microsoft.com/office/powerpoint/2010/main" val="42022881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48878504-6DBE-4412-ADBC-8BD2322C9A93}"/>
              </a:ext>
            </a:extLst>
          </p:cNvPr>
          <p:cNvSpPr>
            <a:spLocks noGrp="1"/>
          </p:cNvSpPr>
          <p:nvPr>
            <p:ph type="title"/>
          </p:nvPr>
        </p:nvSpPr>
        <p:spPr>
          <a:xfrm>
            <a:off x="2444845" y="260649"/>
            <a:ext cx="7521480" cy="1008112"/>
          </a:xfrm>
        </p:spPr>
        <p:txBody>
          <a:bodyPr/>
          <a:lstStyle/>
          <a:p>
            <a:pPr algn="ctr"/>
            <a:r>
              <a:rPr lang="en-US" sz="1800" b="0" dirty="0">
                <a:solidFill>
                  <a:schemeClr val="tx1"/>
                </a:solidFill>
              </a:rPr>
              <a:t>Gesture Classification Accuracy of the models with EGOGESTURE Dataset</a:t>
            </a:r>
            <a:br>
              <a:rPr lang="en-US" sz="1800" dirty="0">
                <a:solidFill>
                  <a:schemeClr val="tx1"/>
                </a:solidFill>
              </a:rPr>
            </a:br>
            <a:r>
              <a:rPr lang="en-US" sz="1800" dirty="0">
                <a:solidFill>
                  <a:schemeClr val="tx1"/>
                </a:solidFill>
              </a:rPr>
              <a:t>[EGO2018] </a:t>
            </a:r>
          </a:p>
        </p:txBody>
      </p:sp>
      <p:graphicFrame>
        <p:nvGraphicFramePr>
          <p:cNvPr id="6" name="Πίνακας 6">
            <a:extLst>
              <a:ext uri="{FF2B5EF4-FFF2-40B4-BE49-F238E27FC236}">
                <a16:creationId xmlns:a16="http://schemas.microsoft.com/office/drawing/2014/main" id="{F5CA910D-0686-4E51-92ED-9A7462D0A36A}"/>
              </a:ext>
            </a:extLst>
          </p:cNvPr>
          <p:cNvGraphicFramePr>
            <a:graphicFrameLocks noGrp="1"/>
          </p:cNvGraphicFramePr>
          <p:nvPr>
            <p:ph sz="quarter" idx="12"/>
            <p:extLst>
              <p:ext uri="{D42A27DB-BD31-4B8C-83A1-F6EECF244321}">
                <p14:modId xmlns:p14="http://schemas.microsoft.com/office/powerpoint/2010/main" val="2525694285"/>
              </p:ext>
            </p:extLst>
          </p:nvPr>
        </p:nvGraphicFramePr>
        <p:xfrm>
          <a:off x="1343025" y="1268761"/>
          <a:ext cx="10009188" cy="5087586"/>
        </p:xfrm>
        <a:graphic>
          <a:graphicData uri="http://schemas.openxmlformats.org/drawingml/2006/table">
            <a:tbl>
              <a:tblPr firstRow="1" bandRow="1">
                <a:tableStyleId>{5C22544A-7EE6-4342-B048-85BDC9FD1C3A}</a:tableStyleId>
              </a:tblPr>
              <a:tblGrid>
                <a:gridCol w="2502297">
                  <a:extLst>
                    <a:ext uri="{9D8B030D-6E8A-4147-A177-3AD203B41FA5}">
                      <a16:colId xmlns:a16="http://schemas.microsoft.com/office/drawing/2014/main" val="1360649477"/>
                    </a:ext>
                  </a:extLst>
                </a:gridCol>
                <a:gridCol w="2502297">
                  <a:extLst>
                    <a:ext uri="{9D8B030D-6E8A-4147-A177-3AD203B41FA5}">
                      <a16:colId xmlns:a16="http://schemas.microsoft.com/office/drawing/2014/main" val="2254186859"/>
                    </a:ext>
                  </a:extLst>
                </a:gridCol>
                <a:gridCol w="2502297">
                  <a:extLst>
                    <a:ext uri="{9D8B030D-6E8A-4147-A177-3AD203B41FA5}">
                      <a16:colId xmlns:a16="http://schemas.microsoft.com/office/drawing/2014/main" val="2128585068"/>
                    </a:ext>
                  </a:extLst>
                </a:gridCol>
                <a:gridCol w="2502297">
                  <a:extLst>
                    <a:ext uri="{9D8B030D-6E8A-4147-A177-3AD203B41FA5}">
                      <a16:colId xmlns:a16="http://schemas.microsoft.com/office/drawing/2014/main" val="2860027815"/>
                    </a:ext>
                  </a:extLst>
                </a:gridCol>
              </a:tblGrid>
              <a:tr h="517546">
                <a:tc>
                  <a:txBody>
                    <a:bodyPr/>
                    <a:lstStyle/>
                    <a:p>
                      <a:pPr algn="ctr"/>
                      <a:r>
                        <a:rPr lang="en-US" dirty="0"/>
                        <a:t>METHOD</a:t>
                      </a:r>
                    </a:p>
                  </a:txBody>
                  <a:tcPr/>
                </a:tc>
                <a:tc>
                  <a:txBody>
                    <a:bodyPr/>
                    <a:lstStyle/>
                    <a:p>
                      <a:pPr algn="ctr"/>
                      <a:r>
                        <a:rPr lang="en-US" dirty="0"/>
                        <a:t>RGB</a:t>
                      </a:r>
                    </a:p>
                  </a:txBody>
                  <a:tcPr/>
                </a:tc>
                <a:tc>
                  <a:txBody>
                    <a:bodyPr/>
                    <a:lstStyle/>
                    <a:p>
                      <a:pPr algn="ctr"/>
                      <a:r>
                        <a:rPr lang="en-US" dirty="0"/>
                        <a:t>DEPTH</a:t>
                      </a:r>
                    </a:p>
                  </a:txBody>
                  <a:tcPr/>
                </a:tc>
                <a:tc>
                  <a:txBody>
                    <a:bodyPr/>
                    <a:lstStyle/>
                    <a:p>
                      <a:pPr algn="ctr"/>
                      <a:r>
                        <a:rPr lang="en-US" dirty="0"/>
                        <a:t>RGB-D</a:t>
                      </a:r>
                    </a:p>
                  </a:txBody>
                  <a:tcPr/>
                </a:tc>
                <a:extLst>
                  <a:ext uri="{0D108BD9-81ED-4DB2-BD59-A6C34878D82A}">
                    <a16:rowId xmlns:a16="http://schemas.microsoft.com/office/drawing/2014/main" val="4088162517"/>
                  </a:ext>
                </a:extLst>
              </a:tr>
              <a:tr h="457004">
                <a:tc>
                  <a:txBody>
                    <a:bodyPr/>
                    <a:lstStyle/>
                    <a:p>
                      <a:r>
                        <a:rPr lang="en-US" dirty="0"/>
                        <a:t>IDMM+CaffeNet </a:t>
                      </a:r>
                    </a:p>
                  </a:txBody>
                  <a:tcPr/>
                </a:tc>
                <a:tc>
                  <a:txBody>
                    <a:bodyPr/>
                    <a:lstStyle/>
                    <a:p>
                      <a:pPr algn="ctr"/>
                      <a:r>
                        <a:rPr lang="en-US" dirty="0"/>
                        <a:t>-</a:t>
                      </a:r>
                    </a:p>
                  </a:txBody>
                  <a:tcPr/>
                </a:tc>
                <a:tc>
                  <a:txBody>
                    <a:bodyPr/>
                    <a:lstStyle/>
                    <a:p>
                      <a:pPr algn="ctr"/>
                      <a:r>
                        <a:rPr lang="en-US" dirty="0"/>
                        <a:t>0,664</a:t>
                      </a:r>
                    </a:p>
                  </a:txBody>
                  <a:tcPr/>
                </a:tc>
                <a:tc>
                  <a:txBody>
                    <a:bodyPr/>
                    <a:lstStyle/>
                    <a:p>
                      <a:pPr algn="ctr"/>
                      <a:r>
                        <a:rPr lang="en-US" dirty="0"/>
                        <a:t>-</a:t>
                      </a:r>
                    </a:p>
                  </a:txBody>
                  <a:tcPr/>
                </a:tc>
                <a:extLst>
                  <a:ext uri="{0D108BD9-81ED-4DB2-BD59-A6C34878D82A}">
                    <a16:rowId xmlns:a16="http://schemas.microsoft.com/office/drawing/2014/main" val="1312451904"/>
                  </a:ext>
                </a:extLst>
              </a:tr>
              <a:tr h="457004">
                <a:tc>
                  <a:txBody>
                    <a:bodyPr/>
                    <a:lstStyle/>
                    <a:p>
                      <a:r>
                        <a:rPr lang="en-US" sz="1800" kern="1200" dirty="0">
                          <a:solidFill>
                            <a:schemeClr val="dk1"/>
                          </a:solidFill>
                          <a:effectLst/>
                          <a:latin typeface="+mn-lt"/>
                          <a:ea typeface="+mn-ea"/>
                          <a:cs typeface="+mn-cs"/>
                        </a:rPr>
                        <a:t>VGG16 softmax</a:t>
                      </a:r>
                      <a:endParaRPr lang="en-US" dirty="0"/>
                    </a:p>
                  </a:txBody>
                  <a:tcPr/>
                </a:tc>
                <a:tc>
                  <a:txBody>
                    <a:bodyPr/>
                    <a:lstStyle/>
                    <a:p>
                      <a:pPr algn="ctr"/>
                      <a:r>
                        <a:rPr lang="en-US" dirty="0"/>
                        <a:t>0,572</a:t>
                      </a:r>
                    </a:p>
                  </a:txBody>
                  <a:tcPr/>
                </a:tc>
                <a:tc>
                  <a:txBody>
                    <a:bodyPr/>
                    <a:lstStyle/>
                    <a:p>
                      <a:pPr algn="ctr"/>
                      <a:r>
                        <a:rPr lang="en-US" dirty="0"/>
                        <a:t>0,579</a:t>
                      </a:r>
                    </a:p>
                  </a:txBody>
                  <a:tcPr/>
                </a:tc>
                <a:tc>
                  <a:txBody>
                    <a:bodyPr/>
                    <a:lstStyle/>
                    <a:p>
                      <a:pPr algn="ctr"/>
                      <a:r>
                        <a:rPr lang="en-US" dirty="0"/>
                        <a:t>0,612</a:t>
                      </a:r>
                    </a:p>
                  </a:txBody>
                  <a:tcPr/>
                </a:tc>
                <a:extLst>
                  <a:ext uri="{0D108BD9-81ED-4DB2-BD59-A6C34878D82A}">
                    <a16:rowId xmlns:a16="http://schemas.microsoft.com/office/drawing/2014/main" val="1528566579"/>
                  </a:ext>
                </a:extLst>
              </a:tr>
              <a:tr h="457004">
                <a:tc>
                  <a:txBody>
                    <a:bodyPr/>
                    <a:lstStyle/>
                    <a:p>
                      <a:r>
                        <a:rPr lang="en-US" sz="1800" kern="1200" dirty="0">
                          <a:solidFill>
                            <a:schemeClr val="dk1"/>
                          </a:solidFill>
                          <a:effectLst/>
                          <a:latin typeface="+mn-lt"/>
                          <a:ea typeface="+mn-ea"/>
                          <a:cs typeface="+mn-cs"/>
                        </a:rPr>
                        <a:t>VGG16 fc6</a:t>
                      </a:r>
                      <a:endParaRPr lang="en-US" dirty="0"/>
                    </a:p>
                  </a:txBody>
                  <a:tcPr/>
                </a:tc>
                <a:tc>
                  <a:txBody>
                    <a:bodyPr/>
                    <a:lstStyle/>
                    <a:p>
                      <a:pPr algn="ctr"/>
                      <a:r>
                        <a:rPr lang="en-US" dirty="0"/>
                        <a:t>0,625</a:t>
                      </a:r>
                    </a:p>
                  </a:txBody>
                  <a:tcPr/>
                </a:tc>
                <a:tc>
                  <a:txBody>
                    <a:bodyPr/>
                    <a:lstStyle/>
                    <a:p>
                      <a:pPr algn="ctr"/>
                      <a:r>
                        <a:rPr lang="en-US" dirty="0"/>
                        <a:t>0,623</a:t>
                      </a:r>
                    </a:p>
                  </a:txBody>
                  <a:tcPr/>
                </a:tc>
                <a:tc>
                  <a:txBody>
                    <a:bodyPr/>
                    <a:lstStyle/>
                    <a:p>
                      <a:pPr algn="ctr"/>
                      <a:r>
                        <a:rPr lang="en-US" dirty="0"/>
                        <a:t>0,665</a:t>
                      </a:r>
                    </a:p>
                  </a:txBody>
                  <a:tcPr/>
                </a:tc>
                <a:extLst>
                  <a:ext uri="{0D108BD9-81ED-4DB2-BD59-A6C34878D82A}">
                    <a16:rowId xmlns:a16="http://schemas.microsoft.com/office/drawing/2014/main" val="2069465003"/>
                  </a:ext>
                </a:extLst>
              </a:tr>
              <a:tr h="457004">
                <a:tc>
                  <a:txBody>
                    <a:bodyPr/>
                    <a:lstStyle/>
                    <a:p>
                      <a:r>
                        <a:rPr lang="en-US" sz="1800" kern="1200" dirty="0">
                          <a:solidFill>
                            <a:schemeClr val="dk1"/>
                          </a:solidFill>
                          <a:effectLst/>
                          <a:latin typeface="+mn-lt"/>
                          <a:ea typeface="+mn-ea"/>
                          <a:cs typeface="+mn-cs"/>
                        </a:rPr>
                        <a:t>VGG16+LSTM  softmax</a:t>
                      </a:r>
                      <a:endParaRPr lang="en-US" dirty="0"/>
                    </a:p>
                  </a:txBody>
                  <a:tcPr/>
                </a:tc>
                <a:tc>
                  <a:txBody>
                    <a:bodyPr/>
                    <a:lstStyle/>
                    <a:p>
                      <a:pPr algn="ctr"/>
                      <a:r>
                        <a:rPr lang="en-US" dirty="0"/>
                        <a:t>0,673</a:t>
                      </a:r>
                    </a:p>
                  </a:txBody>
                  <a:tcPr/>
                </a:tc>
                <a:tc>
                  <a:txBody>
                    <a:bodyPr/>
                    <a:lstStyle/>
                    <a:p>
                      <a:pPr algn="ctr"/>
                      <a:r>
                        <a:rPr lang="en-US" dirty="0"/>
                        <a:t>0,690</a:t>
                      </a:r>
                    </a:p>
                  </a:txBody>
                  <a:tcPr/>
                </a:tc>
                <a:tc>
                  <a:txBody>
                    <a:bodyPr/>
                    <a:lstStyle/>
                    <a:p>
                      <a:pPr algn="ctr"/>
                      <a:r>
                        <a:rPr lang="en-US" dirty="0"/>
                        <a:t>0,725</a:t>
                      </a:r>
                    </a:p>
                  </a:txBody>
                  <a:tcPr/>
                </a:tc>
                <a:extLst>
                  <a:ext uri="{0D108BD9-81ED-4DB2-BD59-A6C34878D82A}">
                    <a16:rowId xmlns:a16="http://schemas.microsoft.com/office/drawing/2014/main" val="2675188059"/>
                  </a:ext>
                </a:extLst>
              </a:tr>
              <a:tr h="457004">
                <a:tc>
                  <a:txBody>
                    <a:bodyPr/>
                    <a:lstStyle/>
                    <a:p>
                      <a:r>
                        <a:rPr lang="en-US" sz="1800" kern="1200" dirty="0">
                          <a:solidFill>
                            <a:schemeClr val="dk1"/>
                          </a:solidFill>
                          <a:effectLst/>
                          <a:latin typeface="+mn-lt"/>
                          <a:ea typeface="+mn-ea"/>
                          <a:cs typeface="+mn-cs"/>
                        </a:rPr>
                        <a:t>VGG16+LSTM  lstm7</a:t>
                      </a:r>
                      <a:endParaRPr lang="en-US" dirty="0"/>
                    </a:p>
                  </a:txBody>
                  <a:tcPr/>
                </a:tc>
                <a:tc>
                  <a:txBody>
                    <a:bodyPr/>
                    <a:lstStyle/>
                    <a:p>
                      <a:pPr algn="ctr"/>
                      <a:r>
                        <a:rPr lang="en-US" dirty="0"/>
                        <a:t>0,747</a:t>
                      </a:r>
                    </a:p>
                  </a:txBody>
                  <a:tcPr/>
                </a:tc>
                <a:tc>
                  <a:txBody>
                    <a:bodyPr/>
                    <a:lstStyle/>
                    <a:p>
                      <a:pPr algn="ctr"/>
                      <a:r>
                        <a:rPr lang="en-US" dirty="0"/>
                        <a:t>0,777</a:t>
                      </a:r>
                    </a:p>
                  </a:txBody>
                  <a:tcPr/>
                </a:tc>
                <a:tc>
                  <a:txBody>
                    <a:bodyPr/>
                    <a:lstStyle/>
                    <a:p>
                      <a:pPr algn="ctr"/>
                      <a:r>
                        <a:rPr lang="en-US" dirty="0"/>
                        <a:t>0,814</a:t>
                      </a:r>
                    </a:p>
                  </a:txBody>
                  <a:tcPr/>
                </a:tc>
                <a:extLst>
                  <a:ext uri="{0D108BD9-81ED-4DB2-BD59-A6C34878D82A}">
                    <a16:rowId xmlns:a16="http://schemas.microsoft.com/office/drawing/2014/main" val="2613480331"/>
                  </a:ext>
                </a:extLst>
              </a:tr>
              <a:tr h="457004">
                <a:tc>
                  <a:txBody>
                    <a:bodyPr/>
                    <a:lstStyle/>
                    <a:p>
                      <a:r>
                        <a:rPr lang="en-US" sz="1800" kern="1200" dirty="0">
                          <a:solidFill>
                            <a:schemeClr val="dk1"/>
                          </a:solidFill>
                          <a:effectLst/>
                          <a:latin typeface="+mn-lt"/>
                          <a:ea typeface="+mn-ea"/>
                          <a:cs typeface="+mn-cs"/>
                        </a:rPr>
                        <a:t>C3D fc6, 8 frames</a:t>
                      </a:r>
                      <a:endParaRPr lang="en-US" dirty="0"/>
                    </a:p>
                  </a:txBody>
                  <a:tcPr/>
                </a:tc>
                <a:tc>
                  <a:txBody>
                    <a:bodyPr/>
                    <a:lstStyle/>
                    <a:p>
                      <a:pPr algn="ctr"/>
                      <a:r>
                        <a:rPr lang="en-US" dirty="0"/>
                        <a:t>0,817</a:t>
                      </a:r>
                    </a:p>
                  </a:txBody>
                  <a:tcPr/>
                </a:tc>
                <a:tc>
                  <a:txBody>
                    <a:bodyPr/>
                    <a:lstStyle/>
                    <a:p>
                      <a:pPr algn="ctr"/>
                      <a:r>
                        <a:rPr lang="en-US" dirty="0"/>
                        <a:t>0,844</a:t>
                      </a:r>
                    </a:p>
                  </a:txBody>
                  <a:tcPr/>
                </a:tc>
                <a:tc>
                  <a:txBody>
                    <a:bodyPr/>
                    <a:lstStyle/>
                    <a:p>
                      <a:pPr algn="ctr"/>
                      <a:r>
                        <a:rPr lang="en-US" dirty="0"/>
                        <a:t>0,865</a:t>
                      </a:r>
                    </a:p>
                  </a:txBody>
                  <a:tcPr/>
                </a:tc>
                <a:extLst>
                  <a:ext uri="{0D108BD9-81ED-4DB2-BD59-A6C34878D82A}">
                    <a16:rowId xmlns:a16="http://schemas.microsoft.com/office/drawing/2014/main" val="630663848"/>
                  </a:ext>
                </a:extLst>
              </a:tr>
              <a:tr h="457004">
                <a:tc>
                  <a:txBody>
                    <a:bodyPr/>
                    <a:lstStyle/>
                    <a:p>
                      <a:r>
                        <a:rPr lang="en-US" sz="1800" kern="1200" dirty="0">
                          <a:solidFill>
                            <a:schemeClr val="dk1"/>
                          </a:solidFill>
                          <a:effectLst/>
                          <a:latin typeface="+mn-lt"/>
                          <a:ea typeface="+mn-ea"/>
                          <a:cs typeface="+mn-cs"/>
                        </a:rPr>
                        <a:t>C3D softmax, 16 frames</a:t>
                      </a:r>
                      <a:endParaRPr lang="en-US" dirty="0"/>
                    </a:p>
                  </a:txBody>
                  <a:tcPr/>
                </a:tc>
                <a:tc>
                  <a:txBody>
                    <a:bodyPr/>
                    <a:lstStyle/>
                    <a:p>
                      <a:pPr algn="ctr"/>
                      <a:r>
                        <a:rPr lang="en-US" dirty="0"/>
                        <a:t>0,851</a:t>
                      </a:r>
                    </a:p>
                  </a:txBody>
                  <a:tcPr/>
                </a:tc>
                <a:tc>
                  <a:txBody>
                    <a:bodyPr/>
                    <a:lstStyle/>
                    <a:p>
                      <a:pPr algn="ctr"/>
                      <a:r>
                        <a:rPr lang="en-US" dirty="0"/>
                        <a:t>0,868</a:t>
                      </a:r>
                    </a:p>
                  </a:txBody>
                  <a:tcPr/>
                </a:tc>
                <a:tc>
                  <a:txBody>
                    <a:bodyPr/>
                    <a:lstStyle/>
                    <a:p>
                      <a:pPr algn="ctr"/>
                      <a:r>
                        <a:rPr lang="en-US" dirty="0"/>
                        <a:t>0,887</a:t>
                      </a:r>
                    </a:p>
                  </a:txBody>
                  <a:tcPr/>
                </a:tc>
                <a:extLst>
                  <a:ext uri="{0D108BD9-81ED-4DB2-BD59-A6C34878D82A}">
                    <a16:rowId xmlns:a16="http://schemas.microsoft.com/office/drawing/2014/main" val="1213349520"/>
                  </a:ext>
                </a:extLst>
              </a:tr>
              <a:tr h="457004">
                <a:tc>
                  <a:txBody>
                    <a:bodyPr/>
                    <a:lstStyle/>
                    <a:p>
                      <a:r>
                        <a:rPr lang="en-US" sz="1800" kern="1200" dirty="0">
                          <a:solidFill>
                            <a:schemeClr val="dk1"/>
                          </a:solidFill>
                          <a:effectLst/>
                          <a:latin typeface="+mn-lt"/>
                          <a:ea typeface="+mn-ea"/>
                          <a:cs typeface="+mn-cs"/>
                        </a:rPr>
                        <a:t>C3D fc6, 16 frames</a:t>
                      </a:r>
                      <a:endParaRPr lang="en-US" dirty="0"/>
                    </a:p>
                  </a:txBody>
                  <a:tcPr/>
                </a:tc>
                <a:tc>
                  <a:txBody>
                    <a:bodyPr/>
                    <a:lstStyle/>
                    <a:p>
                      <a:pPr algn="ctr"/>
                      <a:r>
                        <a:rPr lang="en-US" dirty="0"/>
                        <a:t>0,864</a:t>
                      </a:r>
                    </a:p>
                  </a:txBody>
                  <a:tcPr/>
                </a:tc>
                <a:tc>
                  <a:txBody>
                    <a:bodyPr/>
                    <a:lstStyle/>
                    <a:p>
                      <a:pPr algn="ctr"/>
                      <a:r>
                        <a:rPr lang="en-US" dirty="0"/>
                        <a:t>0,881</a:t>
                      </a:r>
                    </a:p>
                  </a:txBody>
                  <a:tcPr/>
                </a:tc>
                <a:tc>
                  <a:txBody>
                    <a:bodyPr/>
                    <a:lstStyle/>
                    <a:p>
                      <a:pPr algn="ctr"/>
                      <a:r>
                        <a:rPr lang="en-US" dirty="0"/>
                        <a:t>0,897</a:t>
                      </a:r>
                    </a:p>
                  </a:txBody>
                  <a:tcPr/>
                </a:tc>
                <a:extLst>
                  <a:ext uri="{0D108BD9-81ED-4DB2-BD59-A6C34878D82A}">
                    <a16:rowId xmlns:a16="http://schemas.microsoft.com/office/drawing/2014/main" val="2947565990"/>
                  </a:ext>
                </a:extLst>
              </a:tr>
              <a:tr h="457004">
                <a:tc>
                  <a:txBody>
                    <a:bodyPr/>
                    <a:lstStyle/>
                    <a:p>
                      <a:r>
                        <a:rPr lang="en-US" sz="1800" kern="1200" dirty="0">
                          <a:solidFill>
                            <a:schemeClr val="dk1"/>
                          </a:solidFill>
                          <a:effectLst/>
                          <a:latin typeface="+mn-lt"/>
                          <a:ea typeface="+mn-ea"/>
                          <a:cs typeface="+mn-cs"/>
                        </a:rPr>
                        <a:t>C3D+HandMask</a:t>
                      </a:r>
                      <a:endParaRPr lang="en-US" dirty="0"/>
                    </a:p>
                  </a:txBody>
                  <a:tcPr/>
                </a:tc>
                <a:tc>
                  <a:txBody>
                    <a:bodyPr/>
                    <a:lstStyle/>
                    <a:p>
                      <a:pPr algn="ctr"/>
                      <a:r>
                        <a:rPr lang="en-US" dirty="0"/>
                        <a:t>-</a:t>
                      </a:r>
                    </a:p>
                  </a:txBody>
                  <a:tcPr/>
                </a:tc>
                <a:tc>
                  <a:txBody>
                    <a:bodyPr/>
                    <a:lstStyle/>
                    <a:p>
                      <a:pPr algn="ctr"/>
                      <a:r>
                        <a:rPr lang="en-US" dirty="0"/>
                        <a:t>-</a:t>
                      </a:r>
                    </a:p>
                  </a:txBody>
                  <a:tcPr/>
                </a:tc>
                <a:tc>
                  <a:txBody>
                    <a:bodyPr/>
                    <a:lstStyle/>
                    <a:p>
                      <a:pPr algn="ctr"/>
                      <a:r>
                        <a:rPr lang="en-US" dirty="0"/>
                        <a:t>0,872</a:t>
                      </a:r>
                    </a:p>
                  </a:txBody>
                  <a:tcPr/>
                </a:tc>
                <a:extLst>
                  <a:ext uri="{0D108BD9-81ED-4DB2-BD59-A6C34878D82A}">
                    <a16:rowId xmlns:a16="http://schemas.microsoft.com/office/drawing/2014/main" val="3544035744"/>
                  </a:ext>
                </a:extLst>
              </a:tr>
              <a:tr h="457004">
                <a:tc>
                  <a:txBody>
                    <a:bodyPr/>
                    <a:lstStyle/>
                    <a:p>
                      <a:r>
                        <a:rPr lang="en-US" sz="1800" kern="1200" dirty="0">
                          <a:solidFill>
                            <a:schemeClr val="dk1"/>
                          </a:solidFill>
                          <a:effectLst/>
                          <a:latin typeface="+mn-lt"/>
                          <a:ea typeface="+mn-ea"/>
                          <a:cs typeface="+mn-cs"/>
                        </a:rPr>
                        <a:t>C3D+LSTM+RSTTM </a:t>
                      </a:r>
                      <a:endParaRPr lang="en-US" dirty="0"/>
                    </a:p>
                  </a:txBody>
                  <a:tcPr/>
                </a:tc>
                <a:tc>
                  <a:txBody>
                    <a:bodyPr/>
                    <a:lstStyle/>
                    <a:p>
                      <a:pPr algn="ctr"/>
                      <a:r>
                        <a:rPr lang="en-US" dirty="0"/>
                        <a:t>0,893</a:t>
                      </a:r>
                    </a:p>
                  </a:txBody>
                  <a:tcPr/>
                </a:tc>
                <a:tc>
                  <a:txBody>
                    <a:bodyPr/>
                    <a:lstStyle/>
                    <a:p>
                      <a:pPr algn="ctr"/>
                      <a:r>
                        <a:rPr lang="en-US" dirty="0"/>
                        <a:t>0,906</a:t>
                      </a:r>
                    </a:p>
                  </a:txBody>
                  <a:tcPr/>
                </a:tc>
                <a:tc>
                  <a:txBody>
                    <a:bodyPr/>
                    <a:lstStyle/>
                    <a:p>
                      <a:pPr algn="ctr"/>
                      <a:r>
                        <a:rPr lang="en-US" dirty="0"/>
                        <a:t>0,922</a:t>
                      </a:r>
                    </a:p>
                  </a:txBody>
                  <a:tcPr/>
                </a:tc>
                <a:extLst>
                  <a:ext uri="{0D108BD9-81ED-4DB2-BD59-A6C34878D82A}">
                    <a16:rowId xmlns:a16="http://schemas.microsoft.com/office/drawing/2014/main" val="2781998970"/>
                  </a:ext>
                </a:extLst>
              </a:tr>
            </a:tbl>
          </a:graphicData>
        </a:graphic>
      </p:graphicFrame>
      <p:sp>
        <p:nvSpPr>
          <p:cNvPr id="4" name="Θέση αριθμού διαφάνειας 3">
            <a:extLst>
              <a:ext uri="{FF2B5EF4-FFF2-40B4-BE49-F238E27FC236}">
                <a16:creationId xmlns:a16="http://schemas.microsoft.com/office/drawing/2014/main" id="{64E2AC50-22B8-4E99-871F-D03161F57072}"/>
              </a:ext>
            </a:extLst>
          </p:cNvPr>
          <p:cNvSpPr>
            <a:spLocks noGrp="1"/>
          </p:cNvSpPr>
          <p:nvPr>
            <p:ph type="sldNum" sz="quarter" idx="13"/>
          </p:nvPr>
        </p:nvSpPr>
        <p:spPr/>
        <p:txBody>
          <a:bodyPr/>
          <a:lstStyle/>
          <a:p>
            <a:pPr>
              <a:defRPr/>
            </a:pPr>
            <a:fld id="{067A270A-E653-4AD2-9076-9115A24AE536}" type="slidenum">
              <a:rPr lang="el-GR" smtClean="0"/>
              <a:pPr>
                <a:defRPr/>
              </a:pPr>
              <a:t>90</a:t>
            </a:fld>
            <a:endParaRPr lang="el-GR"/>
          </a:p>
        </p:txBody>
      </p:sp>
    </p:spTree>
    <p:extLst>
      <p:ext uri="{BB962C8B-B14F-4D97-AF65-F5344CB8AC3E}">
        <p14:creationId xmlns:p14="http://schemas.microsoft.com/office/powerpoint/2010/main" val="11578194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C4ADDED-0F7B-47D3-A6AE-BA0074B5A68A}"/>
              </a:ext>
            </a:extLst>
          </p:cNvPr>
          <p:cNvSpPr>
            <a:spLocks noGrp="1"/>
          </p:cNvSpPr>
          <p:nvPr>
            <p:ph type="title"/>
          </p:nvPr>
        </p:nvSpPr>
        <p:spPr>
          <a:xfrm>
            <a:off x="2444845" y="227236"/>
            <a:ext cx="7521480" cy="988219"/>
          </a:xfrm>
        </p:spPr>
        <p:txBody>
          <a:bodyPr/>
          <a:lstStyle/>
          <a:p>
            <a:pPr algn="ctr"/>
            <a:r>
              <a:rPr lang="en-US" sz="1600" b="0" dirty="0">
                <a:solidFill>
                  <a:schemeClr val="tx1"/>
                </a:solidFill>
                <a:latin typeface="Arial" panose="020B0604020202020204" pitchFamily="34" charset="0"/>
                <a:cs typeface="Arial" panose="020B0604020202020204" pitchFamily="34" charset="0"/>
              </a:rPr>
              <a:t>CS: cross subject setting, when t</a:t>
            </a:r>
            <a:r>
              <a:rPr lang="en-US" sz="16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he training set and the testing set are from different</a:t>
            </a:r>
            <a:r>
              <a:rPr lang="en-US" sz="1600" b="0" spc="-105"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6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subjects</a:t>
            </a:r>
            <a:br>
              <a:rPr lang="en-US" sz="16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lang="en-US" sz="1600" b="0" dirty="0">
                <a:solidFill>
                  <a:schemeClr val="tx1"/>
                </a:solidFill>
                <a:latin typeface="Arial" panose="020B0604020202020204" pitchFamily="34" charset="0"/>
                <a:cs typeface="Arial" panose="020B0604020202020204" pitchFamily="34" charset="0"/>
              </a:rPr>
              <a:t>Classification accuracy with or without CS</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Black" panose="020B0A04020102020204" pitchFamily="34" charset="0"/>
              </a:rPr>
              <a:t>[EGO2018]</a:t>
            </a:r>
            <a:endParaRPr lang="en-US" sz="1600" dirty="0">
              <a:solidFill>
                <a:schemeClr val="tx1"/>
              </a:solidFill>
            </a:endParaRPr>
          </a:p>
        </p:txBody>
      </p:sp>
      <p:graphicFrame>
        <p:nvGraphicFramePr>
          <p:cNvPr id="5" name="Πίνακας 5">
            <a:extLst>
              <a:ext uri="{FF2B5EF4-FFF2-40B4-BE49-F238E27FC236}">
                <a16:creationId xmlns:a16="http://schemas.microsoft.com/office/drawing/2014/main" id="{10824774-69FE-4F16-A8A9-012920837AAD}"/>
              </a:ext>
            </a:extLst>
          </p:cNvPr>
          <p:cNvGraphicFramePr>
            <a:graphicFrameLocks noGrp="1"/>
          </p:cNvGraphicFramePr>
          <p:nvPr>
            <p:ph sz="quarter" idx="12"/>
            <p:extLst>
              <p:ext uri="{D42A27DB-BD31-4B8C-83A1-F6EECF244321}">
                <p14:modId xmlns:p14="http://schemas.microsoft.com/office/powerpoint/2010/main" val="2371129129"/>
              </p:ext>
            </p:extLst>
          </p:nvPr>
        </p:nvGraphicFramePr>
        <p:xfrm>
          <a:off x="1415480" y="1283916"/>
          <a:ext cx="9757221" cy="4852738"/>
        </p:xfrm>
        <a:graphic>
          <a:graphicData uri="http://schemas.openxmlformats.org/drawingml/2006/table">
            <a:tbl>
              <a:tblPr firstRow="1" bandRow="1">
                <a:tableStyleId>{5C22544A-7EE6-4342-B048-85BDC9FD1C3A}</a:tableStyleId>
              </a:tblPr>
              <a:tblGrid>
                <a:gridCol w="2248286">
                  <a:extLst>
                    <a:ext uri="{9D8B030D-6E8A-4147-A177-3AD203B41FA5}">
                      <a16:colId xmlns:a16="http://schemas.microsoft.com/office/drawing/2014/main" val="899990768"/>
                    </a:ext>
                  </a:extLst>
                </a:gridCol>
                <a:gridCol w="1448396">
                  <a:extLst>
                    <a:ext uri="{9D8B030D-6E8A-4147-A177-3AD203B41FA5}">
                      <a16:colId xmlns:a16="http://schemas.microsoft.com/office/drawing/2014/main" val="1968622061"/>
                    </a:ext>
                  </a:extLst>
                </a:gridCol>
                <a:gridCol w="2286941">
                  <a:extLst>
                    <a:ext uri="{9D8B030D-6E8A-4147-A177-3AD203B41FA5}">
                      <a16:colId xmlns:a16="http://schemas.microsoft.com/office/drawing/2014/main" val="443349820"/>
                    </a:ext>
                  </a:extLst>
                </a:gridCol>
                <a:gridCol w="2210710">
                  <a:extLst>
                    <a:ext uri="{9D8B030D-6E8A-4147-A177-3AD203B41FA5}">
                      <a16:colId xmlns:a16="http://schemas.microsoft.com/office/drawing/2014/main" val="2999480348"/>
                    </a:ext>
                  </a:extLst>
                </a:gridCol>
                <a:gridCol w="1562888">
                  <a:extLst>
                    <a:ext uri="{9D8B030D-6E8A-4147-A177-3AD203B41FA5}">
                      <a16:colId xmlns:a16="http://schemas.microsoft.com/office/drawing/2014/main" val="2693760211"/>
                    </a:ext>
                  </a:extLst>
                </a:gridCol>
              </a:tblGrid>
              <a:tr h="428218">
                <a:tc>
                  <a:txBody>
                    <a:bodyPr/>
                    <a:lstStyle/>
                    <a:p>
                      <a:pPr algn="ctr"/>
                      <a:r>
                        <a:rPr lang="en-US" sz="1800" dirty="0"/>
                        <a:t>Method</a:t>
                      </a:r>
                    </a:p>
                  </a:txBody>
                  <a:tcPr/>
                </a:tc>
                <a:tc>
                  <a:txBody>
                    <a:bodyPr/>
                    <a:lstStyle/>
                    <a:p>
                      <a:pPr algn="ctr"/>
                      <a:r>
                        <a:rPr lang="en-US" sz="1800" dirty="0"/>
                        <a:t>Modality</a:t>
                      </a:r>
                    </a:p>
                  </a:txBody>
                  <a:tcPr/>
                </a:tc>
                <a:tc>
                  <a:txBody>
                    <a:bodyPr/>
                    <a:lstStyle/>
                    <a:p>
                      <a:pPr algn="ctr"/>
                      <a:r>
                        <a:rPr lang="en-US" sz="1800" dirty="0"/>
                        <a:t>Accuracy without CS</a:t>
                      </a:r>
                    </a:p>
                  </a:txBody>
                  <a:tcPr/>
                </a:tc>
                <a:tc>
                  <a:txBody>
                    <a:bodyPr/>
                    <a:lstStyle/>
                    <a:p>
                      <a:pPr algn="ctr"/>
                      <a:r>
                        <a:rPr lang="en-US" sz="1800" dirty="0"/>
                        <a:t>Accuracy with CS</a:t>
                      </a:r>
                    </a:p>
                  </a:txBody>
                  <a:tcPr/>
                </a:tc>
                <a:tc>
                  <a:txBody>
                    <a:bodyPr/>
                    <a:lstStyle/>
                    <a:p>
                      <a:pPr algn="ctr"/>
                      <a:r>
                        <a:rPr lang="en-US" sz="1800" dirty="0"/>
                        <a:t>Variance</a:t>
                      </a:r>
                    </a:p>
                  </a:txBody>
                  <a:tcPr/>
                </a:tc>
                <a:extLst>
                  <a:ext uri="{0D108BD9-81ED-4DB2-BD59-A6C34878D82A}">
                    <a16:rowId xmlns:a16="http://schemas.microsoft.com/office/drawing/2014/main" val="3760762999"/>
                  </a:ext>
                </a:extLst>
              </a:tr>
              <a:tr h="353613">
                <a:tc>
                  <a:txBody>
                    <a:bodyPr/>
                    <a:lstStyle/>
                    <a:p>
                      <a:r>
                        <a:rPr lang="en-US" sz="1800" kern="1200" dirty="0">
                          <a:solidFill>
                            <a:schemeClr val="dk1"/>
                          </a:solidFill>
                          <a:effectLst/>
                          <a:latin typeface="Arial" panose="020B0604020202020204" pitchFamily="34" charset="0"/>
                          <a:ea typeface="+mn-ea"/>
                          <a:cs typeface="Arial" panose="020B0604020202020204" pitchFamily="34" charset="0"/>
                        </a:rPr>
                        <a:t>VGG16 fc6</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kern="1200" dirty="0">
                          <a:solidFill>
                            <a:schemeClr val="dk1"/>
                          </a:solidFill>
                          <a:effectLst/>
                          <a:latin typeface="Arial" panose="020B0604020202020204" pitchFamily="34" charset="0"/>
                          <a:ea typeface="+mn-ea"/>
                          <a:cs typeface="Arial" panose="020B0604020202020204" pitchFamily="34" charset="0"/>
                        </a:rPr>
                        <a:t>RGB</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0,667</a:t>
                      </a:r>
                    </a:p>
                  </a:txBody>
                  <a:tcPr/>
                </a:tc>
                <a:tc>
                  <a:txBody>
                    <a:bodyPr/>
                    <a:lstStyle/>
                    <a:p>
                      <a:pPr algn="ctr"/>
                      <a:r>
                        <a:rPr lang="en-US" sz="1800" dirty="0">
                          <a:latin typeface="Arial" panose="020B0604020202020204" pitchFamily="34" charset="0"/>
                          <a:cs typeface="Arial" panose="020B0604020202020204" pitchFamily="34" charset="0"/>
                        </a:rPr>
                        <a:t>0,625</a:t>
                      </a:r>
                    </a:p>
                  </a:txBody>
                  <a:tcPr/>
                </a:tc>
                <a:tc>
                  <a:txBody>
                    <a:bodyPr/>
                    <a:lstStyle/>
                    <a:p>
                      <a:pPr algn="ctr"/>
                      <a:r>
                        <a:rPr lang="en-US" sz="1800" dirty="0">
                          <a:latin typeface="Arial" panose="020B0604020202020204" pitchFamily="34" charset="0"/>
                          <a:cs typeface="Arial" panose="020B0604020202020204" pitchFamily="34" charset="0"/>
                        </a:rPr>
                        <a:t>0,042</a:t>
                      </a:r>
                    </a:p>
                  </a:txBody>
                  <a:tcPr/>
                </a:tc>
                <a:extLst>
                  <a:ext uri="{0D108BD9-81ED-4DB2-BD59-A6C34878D82A}">
                    <a16:rowId xmlns:a16="http://schemas.microsoft.com/office/drawing/2014/main" val="2176028167"/>
                  </a:ext>
                </a:extLst>
              </a:tr>
              <a:tr h="618824">
                <a:tc>
                  <a:txBody>
                    <a:bodyPr/>
                    <a:lstStyle/>
                    <a:p>
                      <a:r>
                        <a:rPr lang="en-US" sz="1800" kern="1200" dirty="0">
                          <a:solidFill>
                            <a:schemeClr val="dk1"/>
                          </a:solidFill>
                          <a:effectLst/>
                          <a:latin typeface="Arial" panose="020B0604020202020204" pitchFamily="34" charset="0"/>
                          <a:ea typeface="+mn-ea"/>
                          <a:cs typeface="Arial" panose="020B0604020202020204" pitchFamily="34" charset="0"/>
                        </a:rPr>
                        <a:t>VGG16+LSTM lstm7</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kern="1200" dirty="0">
                          <a:solidFill>
                            <a:schemeClr val="dk1"/>
                          </a:solidFill>
                          <a:effectLst/>
                          <a:latin typeface="Arial" panose="020B0604020202020204" pitchFamily="34" charset="0"/>
                          <a:ea typeface="+mn-ea"/>
                          <a:cs typeface="Arial" panose="020B0604020202020204" pitchFamily="34" charset="0"/>
                        </a:rPr>
                        <a:t>RGB</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0,764</a:t>
                      </a:r>
                    </a:p>
                  </a:txBody>
                  <a:tcPr/>
                </a:tc>
                <a:tc>
                  <a:txBody>
                    <a:bodyPr/>
                    <a:lstStyle/>
                    <a:p>
                      <a:pPr algn="ctr"/>
                      <a:r>
                        <a:rPr lang="en-US" sz="1800" dirty="0">
                          <a:latin typeface="Arial" panose="020B0604020202020204" pitchFamily="34" charset="0"/>
                          <a:cs typeface="Arial" panose="020B0604020202020204" pitchFamily="34" charset="0"/>
                        </a:rPr>
                        <a:t>0,689</a:t>
                      </a:r>
                    </a:p>
                  </a:txBody>
                  <a:tcPr/>
                </a:tc>
                <a:tc>
                  <a:txBody>
                    <a:bodyPr/>
                    <a:lstStyle/>
                    <a:p>
                      <a:pPr algn="ctr"/>
                      <a:r>
                        <a:rPr lang="en-US" sz="1800" dirty="0">
                          <a:latin typeface="Arial" panose="020B0604020202020204" pitchFamily="34" charset="0"/>
                          <a:cs typeface="Arial" panose="020B0604020202020204" pitchFamily="34" charset="0"/>
                        </a:rPr>
                        <a:t>0,075</a:t>
                      </a:r>
                    </a:p>
                  </a:txBody>
                  <a:tcPr/>
                </a:tc>
                <a:extLst>
                  <a:ext uri="{0D108BD9-81ED-4DB2-BD59-A6C34878D82A}">
                    <a16:rowId xmlns:a16="http://schemas.microsoft.com/office/drawing/2014/main" val="2520538183"/>
                  </a:ext>
                </a:extLst>
              </a:tr>
              <a:tr h="469000">
                <a:tc>
                  <a:txBody>
                    <a:bodyPr/>
                    <a:lstStyle/>
                    <a:p>
                      <a:r>
                        <a:rPr lang="en-US" sz="1800" kern="1200" dirty="0">
                          <a:solidFill>
                            <a:schemeClr val="dk1"/>
                          </a:solidFill>
                          <a:effectLst/>
                          <a:latin typeface="Arial" panose="020B0604020202020204" pitchFamily="34" charset="0"/>
                          <a:ea typeface="+mn-ea"/>
                          <a:cs typeface="Arial" panose="020B0604020202020204" pitchFamily="34" charset="0"/>
                        </a:rPr>
                        <a:t>C3D fc6, 16 frames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kern="1200" dirty="0">
                          <a:solidFill>
                            <a:schemeClr val="dk1"/>
                          </a:solidFill>
                          <a:effectLst/>
                          <a:latin typeface="Arial" panose="020B0604020202020204" pitchFamily="34" charset="0"/>
                          <a:ea typeface="+mn-ea"/>
                          <a:cs typeface="Arial" panose="020B0604020202020204" pitchFamily="34" charset="0"/>
                        </a:rPr>
                        <a:t>RGB</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0,892</a:t>
                      </a:r>
                    </a:p>
                  </a:txBody>
                  <a:tcPr/>
                </a:tc>
                <a:tc>
                  <a:txBody>
                    <a:bodyPr/>
                    <a:lstStyle/>
                    <a:p>
                      <a:pPr algn="ctr"/>
                      <a:r>
                        <a:rPr lang="en-US" sz="1800" dirty="0">
                          <a:latin typeface="Arial" panose="020B0604020202020204" pitchFamily="34" charset="0"/>
                          <a:cs typeface="Arial" panose="020B0604020202020204" pitchFamily="34" charset="0"/>
                        </a:rPr>
                        <a:t>0,864</a:t>
                      </a:r>
                    </a:p>
                  </a:txBody>
                  <a:tcPr/>
                </a:tc>
                <a:tc>
                  <a:txBody>
                    <a:bodyPr/>
                    <a:lstStyle/>
                    <a:p>
                      <a:pPr algn="ctr"/>
                      <a:r>
                        <a:rPr lang="en-US" sz="1800" dirty="0">
                          <a:latin typeface="Arial" panose="020B0604020202020204" pitchFamily="34" charset="0"/>
                          <a:cs typeface="Arial" panose="020B0604020202020204" pitchFamily="34" charset="0"/>
                        </a:rPr>
                        <a:t>0,028</a:t>
                      </a:r>
                    </a:p>
                  </a:txBody>
                  <a:tcPr/>
                </a:tc>
                <a:extLst>
                  <a:ext uri="{0D108BD9-81ED-4DB2-BD59-A6C34878D82A}">
                    <a16:rowId xmlns:a16="http://schemas.microsoft.com/office/drawing/2014/main" val="3053373640"/>
                  </a:ext>
                </a:extLst>
              </a:tr>
              <a:tr h="353613">
                <a:tc>
                  <a:txBody>
                    <a:bodyPr/>
                    <a:lstStyle/>
                    <a:p>
                      <a:r>
                        <a:rPr lang="en-US" sz="1800" kern="1200" dirty="0">
                          <a:solidFill>
                            <a:schemeClr val="dk1"/>
                          </a:solidFill>
                          <a:effectLst/>
                          <a:latin typeface="Arial" panose="020B0604020202020204" pitchFamily="34" charset="0"/>
                          <a:ea typeface="+mn-ea"/>
                          <a:cs typeface="Arial" panose="020B0604020202020204" pitchFamily="34" charset="0"/>
                        </a:rPr>
                        <a:t>VGG16 fc6</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depth</a:t>
                      </a:r>
                    </a:p>
                  </a:txBody>
                  <a:tcPr/>
                </a:tc>
                <a:tc>
                  <a:txBody>
                    <a:bodyPr/>
                    <a:lstStyle/>
                    <a:p>
                      <a:pPr algn="ctr"/>
                      <a:r>
                        <a:rPr lang="en-US" sz="1800" dirty="0">
                          <a:latin typeface="Arial" panose="020B0604020202020204" pitchFamily="34" charset="0"/>
                          <a:cs typeface="Arial" panose="020B0604020202020204" pitchFamily="34" charset="0"/>
                        </a:rPr>
                        <a:t>0,647</a:t>
                      </a:r>
                    </a:p>
                  </a:txBody>
                  <a:tcPr/>
                </a:tc>
                <a:tc>
                  <a:txBody>
                    <a:bodyPr/>
                    <a:lstStyle/>
                    <a:p>
                      <a:pPr algn="ctr"/>
                      <a:r>
                        <a:rPr lang="en-US" sz="1800" dirty="0">
                          <a:latin typeface="Arial" panose="020B0604020202020204" pitchFamily="34" charset="0"/>
                          <a:cs typeface="Arial" panose="020B0604020202020204" pitchFamily="34" charset="0"/>
                        </a:rPr>
                        <a:t>0,623</a:t>
                      </a:r>
                    </a:p>
                  </a:txBody>
                  <a:tcPr/>
                </a:tc>
                <a:tc>
                  <a:txBody>
                    <a:bodyPr/>
                    <a:lstStyle/>
                    <a:p>
                      <a:pPr algn="ctr"/>
                      <a:r>
                        <a:rPr lang="en-US" sz="1800" dirty="0">
                          <a:latin typeface="Arial" panose="020B0604020202020204" pitchFamily="34" charset="0"/>
                          <a:cs typeface="Arial" panose="020B0604020202020204" pitchFamily="34" charset="0"/>
                        </a:rPr>
                        <a:t>0,024</a:t>
                      </a:r>
                    </a:p>
                  </a:txBody>
                  <a:tcPr/>
                </a:tc>
                <a:extLst>
                  <a:ext uri="{0D108BD9-81ED-4DB2-BD59-A6C34878D82A}">
                    <a16:rowId xmlns:a16="http://schemas.microsoft.com/office/drawing/2014/main" val="1332284881"/>
                  </a:ext>
                </a:extLst>
              </a:tr>
              <a:tr h="618824">
                <a:tc>
                  <a:txBody>
                    <a:bodyPr/>
                    <a:lstStyle/>
                    <a:p>
                      <a:r>
                        <a:rPr lang="en-US" sz="1800" kern="1200" dirty="0">
                          <a:solidFill>
                            <a:schemeClr val="dk1"/>
                          </a:solidFill>
                          <a:effectLst/>
                          <a:latin typeface="Arial" panose="020B0604020202020204" pitchFamily="34" charset="0"/>
                          <a:ea typeface="+mn-ea"/>
                          <a:cs typeface="Arial" panose="020B0604020202020204" pitchFamily="34" charset="0"/>
                        </a:rPr>
                        <a:t>VGG16+LSTM lstm7</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depth</a:t>
                      </a:r>
                    </a:p>
                  </a:txBody>
                  <a:tcPr/>
                </a:tc>
                <a:tc>
                  <a:txBody>
                    <a:bodyPr/>
                    <a:lstStyle/>
                    <a:p>
                      <a:pPr algn="ctr"/>
                      <a:r>
                        <a:rPr lang="en-US" sz="1800" dirty="0">
                          <a:latin typeface="Arial" panose="020B0604020202020204" pitchFamily="34" charset="0"/>
                          <a:cs typeface="Arial" panose="020B0604020202020204" pitchFamily="34" charset="0"/>
                        </a:rPr>
                        <a:t>0,801</a:t>
                      </a:r>
                    </a:p>
                  </a:txBody>
                  <a:tcPr/>
                </a:tc>
                <a:tc>
                  <a:txBody>
                    <a:bodyPr/>
                    <a:lstStyle/>
                    <a:p>
                      <a:pPr algn="ctr"/>
                      <a:r>
                        <a:rPr lang="en-US" sz="1800" dirty="0">
                          <a:latin typeface="Arial" panose="020B0604020202020204" pitchFamily="34" charset="0"/>
                          <a:cs typeface="Arial" panose="020B0604020202020204" pitchFamily="34" charset="0"/>
                        </a:rPr>
                        <a:t>0,732</a:t>
                      </a:r>
                    </a:p>
                  </a:txBody>
                  <a:tcPr/>
                </a:tc>
                <a:tc>
                  <a:txBody>
                    <a:bodyPr/>
                    <a:lstStyle/>
                    <a:p>
                      <a:pPr algn="ctr"/>
                      <a:r>
                        <a:rPr lang="en-US" sz="1800" dirty="0">
                          <a:latin typeface="Arial" panose="020B0604020202020204" pitchFamily="34" charset="0"/>
                          <a:cs typeface="Arial" panose="020B0604020202020204" pitchFamily="34" charset="0"/>
                        </a:rPr>
                        <a:t>0,069</a:t>
                      </a:r>
                    </a:p>
                  </a:txBody>
                  <a:tcPr/>
                </a:tc>
                <a:extLst>
                  <a:ext uri="{0D108BD9-81ED-4DB2-BD59-A6C34878D82A}">
                    <a16:rowId xmlns:a16="http://schemas.microsoft.com/office/drawing/2014/main" val="1545140341"/>
                  </a:ext>
                </a:extLst>
              </a:tr>
              <a:tr h="469000">
                <a:tc>
                  <a:txBody>
                    <a:bodyPr/>
                    <a:lstStyle/>
                    <a:p>
                      <a:r>
                        <a:rPr lang="en-US" sz="1800" kern="1200" dirty="0">
                          <a:solidFill>
                            <a:schemeClr val="dk1"/>
                          </a:solidFill>
                          <a:effectLst/>
                          <a:latin typeface="Arial" panose="020B0604020202020204" pitchFamily="34" charset="0"/>
                          <a:ea typeface="+mn-ea"/>
                          <a:cs typeface="Arial" panose="020B0604020202020204" pitchFamily="34" charset="0"/>
                        </a:rPr>
                        <a:t>C3D fc6, 16 frames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depth</a:t>
                      </a:r>
                    </a:p>
                  </a:txBody>
                  <a:tcPr/>
                </a:tc>
                <a:tc>
                  <a:txBody>
                    <a:bodyPr/>
                    <a:lstStyle/>
                    <a:p>
                      <a:pPr algn="ctr"/>
                      <a:r>
                        <a:rPr lang="en-US" sz="1800" dirty="0">
                          <a:latin typeface="Arial" panose="020B0604020202020204" pitchFamily="34" charset="0"/>
                          <a:cs typeface="Arial" panose="020B0604020202020204" pitchFamily="34" charset="0"/>
                        </a:rPr>
                        <a:t>0,907</a:t>
                      </a:r>
                    </a:p>
                  </a:txBody>
                  <a:tcPr/>
                </a:tc>
                <a:tc>
                  <a:txBody>
                    <a:bodyPr/>
                    <a:lstStyle/>
                    <a:p>
                      <a:pPr algn="ctr"/>
                      <a:r>
                        <a:rPr lang="en-US" sz="1800" dirty="0">
                          <a:latin typeface="Arial" panose="020B0604020202020204" pitchFamily="34" charset="0"/>
                          <a:cs typeface="Arial" panose="020B0604020202020204" pitchFamily="34" charset="0"/>
                        </a:rPr>
                        <a:t>0,881</a:t>
                      </a:r>
                    </a:p>
                  </a:txBody>
                  <a:tcPr/>
                </a:tc>
                <a:tc>
                  <a:txBody>
                    <a:bodyPr/>
                    <a:lstStyle/>
                    <a:p>
                      <a:pPr algn="ctr"/>
                      <a:r>
                        <a:rPr lang="en-US" sz="1800" dirty="0">
                          <a:latin typeface="Arial" panose="020B0604020202020204" pitchFamily="34" charset="0"/>
                          <a:cs typeface="Arial" panose="020B0604020202020204" pitchFamily="34" charset="0"/>
                        </a:rPr>
                        <a:t>0,026</a:t>
                      </a:r>
                    </a:p>
                  </a:txBody>
                  <a:tcPr/>
                </a:tc>
                <a:extLst>
                  <a:ext uri="{0D108BD9-81ED-4DB2-BD59-A6C34878D82A}">
                    <a16:rowId xmlns:a16="http://schemas.microsoft.com/office/drawing/2014/main" val="3507075607"/>
                  </a:ext>
                </a:extLst>
              </a:tr>
              <a:tr h="353613">
                <a:tc>
                  <a:txBody>
                    <a:bodyPr/>
                    <a:lstStyle/>
                    <a:p>
                      <a:r>
                        <a:rPr lang="en-US" sz="1800" kern="1200" dirty="0">
                          <a:solidFill>
                            <a:schemeClr val="dk1"/>
                          </a:solidFill>
                          <a:effectLst/>
                          <a:latin typeface="Arial" panose="020B0604020202020204" pitchFamily="34" charset="0"/>
                          <a:ea typeface="+mn-ea"/>
                          <a:cs typeface="Arial" panose="020B0604020202020204" pitchFamily="34" charset="0"/>
                        </a:rPr>
                        <a:t>VGG16 fc6</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kern="1200" dirty="0">
                          <a:solidFill>
                            <a:schemeClr val="dk1"/>
                          </a:solidFill>
                          <a:effectLst/>
                          <a:latin typeface="Arial" panose="020B0604020202020204" pitchFamily="34" charset="0"/>
                          <a:ea typeface="+mn-ea"/>
                          <a:cs typeface="Arial" panose="020B0604020202020204" pitchFamily="34" charset="0"/>
                        </a:rPr>
                        <a:t>RGB-D</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0,697</a:t>
                      </a:r>
                    </a:p>
                  </a:txBody>
                  <a:tcPr/>
                </a:tc>
                <a:tc>
                  <a:txBody>
                    <a:bodyPr/>
                    <a:lstStyle/>
                    <a:p>
                      <a:pPr algn="ctr"/>
                      <a:r>
                        <a:rPr lang="en-US" sz="1800" dirty="0">
                          <a:latin typeface="Arial" panose="020B0604020202020204" pitchFamily="34" charset="0"/>
                          <a:cs typeface="Arial" panose="020B0604020202020204" pitchFamily="34" charset="0"/>
                        </a:rPr>
                        <a:t>0,665</a:t>
                      </a:r>
                    </a:p>
                  </a:txBody>
                  <a:tcPr/>
                </a:tc>
                <a:tc>
                  <a:txBody>
                    <a:bodyPr/>
                    <a:lstStyle/>
                    <a:p>
                      <a:pPr algn="ctr"/>
                      <a:r>
                        <a:rPr lang="en-US" sz="1800" dirty="0">
                          <a:latin typeface="Arial" panose="020B0604020202020204" pitchFamily="34" charset="0"/>
                          <a:cs typeface="Arial" panose="020B0604020202020204" pitchFamily="34" charset="0"/>
                        </a:rPr>
                        <a:t>0,32</a:t>
                      </a:r>
                    </a:p>
                  </a:txBody>
                  <a:tcPr/>
                </a:tc>
                <a:extLst>
                  <a:ext uri="{0D108BD9-81ED-4DB2-BD59-A6C34878D82A}">
                    <a16:rowId xmlns:a16="http://schemas.microsoft.com/office/drawing/2014/main" val="784476845"/>
                  </a:ext>
                </a:extLst>
              </a:tr>
              <a:tr h="618824">
                <a:tc>
                  <a:txBody>
                    <a:bodyPr/>
                    <a:lstStyle/>
                    <a:p>
                      <a:r>
                        <a:rPr lang="en-US" sz="1800" kern="1200" dirty="0">
                          <a:solidFill>
                            <a:schemeClr val="dk1"/>
                          </a:solidFill>
                          <a:effectLst/>
                          <a:latin typeface="Arial" panose="020B0604020202020204" pitchFamily="34" charset="0"/>
                          <a:ea typeface="+mn-ea"/>
                          <a:cs typeface="Arial" panose="020B0604020202020204" pitchFamily="34" charset="0"/>
                        </a:rPr>
                        <a:t>VGG16+LSTM lstm7</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kern="1200" dirty="0">
                          <a:solidFill>
                            <a:schemeClr val="dk1"/>
                          </a:solidFill>
                          <a:effectLst/>
                          <a:latin typeface="Arial" panose="020B0604020202020204" pitchFamily="34" charset="0"/>
                          <a:ea typeface="+mn-ea"/>
                          <a:cs typeface="Arial" panose="020B0604020202020204" pitchFamily="34" charset="0"/>
                        </a:rPr>
                        <a:t>RGB-D</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0,826</a:t>
                      </a:r>
                    </a:p>
                  </a:txBody>
                  <a:tcPr/>
                </a:tc>
                <a:tc>
                  <a:txBody>
                    <a:bodyPr/>
                    <a:lstStyle/>
                    <a:p>
                      <a:pPr algn="ctr"/>
                      <a:r>
                        <a:rPr lang="en-US" sz="1800" dirty="0">
                          <a:latin typeface="Arial" panose="020B0604020202020204" pitchFamily="34" charset="0"/>
                          <a:cs typeface="Arial" panose="020B0604020202020204" pitchFamily="34" charset="0"/>
                        </a:rPr>
                        <a:t>0,753</a:t>
                      </a:r>
                    </a:p>
                  </a:txBody>
                  <a:tcPr/>
                </a:tc>
                <a:tc>
                  <a:txBody>
                    <a:bodyPr/>
                    <a:lstStyle/>
                    <a:p>
                      <a:pPr algn="ctr"/>
                      <a:r>
                        <a:rPr lang="en-US" sz="1800" dirty="0">
                          <a:latin typeface="Arial" panose="020B0604020202020204" pitchFamily="34" charset="0"/>
                          <a:cs typeface="Arial" panose="020B0604020202020204" pitchFamily="34" charset="0"/>
                        </a:rPr>
                        <a:t>0,73</a:t>
                      </a:r>
                    </a:p>
                  </a:txBody>
                  <a:tcPr/>
                </a:tc>
                <a:extLst>
                  <a:ext uri="{0D108BD9-81ED-4DB2-BD59-A6C34878D82A}">
                    <a16:rowId xmlns:a16="http://schemas.microsoft.com/office/drawing/2014/main" val="1397400836"/>
                  </a:ext>
                </a:extLst>
              </a:tr>
              <a:tr h="469000">
                <a:tc>
                  <a:txBody>
                    <a:bodyPr/>
                    <a:lstStyle/>
                    <a:p>
                      <a:r>
                        <a:rPr lang="en-US" sz="1800" kern="1200" dirty="0">
                          <a:solidFill>
                            <a:schemeClr val="dk1"/>
                          </a:solidFill>
                          <a:effectLst/>
                          <a:latin typeface="Arial" panose="020B0604020202020204" pitchFamily="34" charset="0"/>
                          <a:ea typeface="+mn-ea"/>
                          <a:cs typeface="Arial" panose="020B0604020202020204" pitchFamily="34" charset="0"/>
                        </a:rPr>
                        <a:t>C3D fc6, 16 frames</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kern="1200" dirty="0">
                          <a:solidFill>
                            <a:schemeClr val="dk1"/>
                          </a:solidFill>
                          <a:effectLst/>
                          <a:latin typeface="Arial" panose="020B0604020202020204" pitchFamily="34" charset="0"/>
                          <a:ea typeface="+mn-ea"/>
                          <a:cs typeface="Arial" panose="020B0604020202020204" pitchFamily="34" charset="0"/>
                        </a:rPr>
                        <a:t>RGB-D</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a:latin typeface="Arial" panose="020B0604020202020204" pitchFamily="34" charset="0"/>
                          <a:cs typeface="Arial" panose="020B0604020202020204" pitchFamily="34" charset="0"/>
                        </a:rPr>
                        <a:t>0,922</a:t>
                      </a:r>
                    </a:p>
                  </a:txBody>
                  <a:tcPr/>
                </a:tc>
                <a:tc>
                  <a:txBody>
                    <a:bodyPr/>
                    <a:lstStyle/>
                    <a:p>
                      <a:pPr algn="ctr"/>
                      <a:r>
                        <a:rPr lang="en-US" sz="1800" dirty="0">
                          <a:latin typeface="Arial" panose="020B0604020202020204" pitchFamily="34" charset="0"/>
                          <a:cs typeface="Arial" panose="020B0604020202020204" pitchFamily="34" charset="0"/>
                        </a:rPr>
                        <a:t>0,897</a:t>
                      </a:r>
                    </a:p>
                  </a:txBody>
                  <a:tcPr/>
                </a:tc>
                <a:tc>
                  <a:txBody>
                    <a:bodyPr/>
                    <a:lstStyle/>
                    <a:p>
                      <a:pPr algn="ctr"/>
                      <a:r>
                        <a:rPr lang="en-US" sz="1800" dirty="0">
                          <a:latin typeface="Arial" panose="020B0604020202020204" pitchFamily="34" charset="0"/>
                          <a:cs typeface="Arial" panose="020B0604020202020204" pitchFamily="34" charset="0"/>
                        </a:rPr>
                        <a:t>0,025</a:t>
                      </a:r>
                    </a:p>
                  </a:txBody>
                  <a:tcPr/>
                </a:tc>
                <a:extLst>
                  <a:ext uri="{0D108BD9-81ED-4DB2-BD59-A6C34878D82A}">
                    <a16:rowId xmlns:a16="http://schemas.microsoft.com/office/drawing/2014/main" val="1076300390"/>
                  </a:ext>
                </a:extLst>
              </a:tr>
            </a:tbl>
          </a:graphicData>
        </a:graphic>
      </p:graphicFrame>
      <p:sp>
        <p:nvSpPr>
          <p:cNvPr id="4" name="Θέση αριθμού διαφάνειας 3">
            <a:extLst>
              <a:ext uri="{FF2B5EF4-FFF2-40B4-BE49-F238E27FC236}">
                <a16:creationId xmlns:a16="http://schemas.microsoft.com/office/drawing/2014/main" id="{193AF624-67D8-4F32-9150-F40B122E04D3}"/>
              </a:ext>
            </a:extLst>
          </p:cNvPr>
          <p:cNvSpPr>
            <a:spLocks noGrp="1"/>
          </p:cNvSpPr>
          <p:nvPr>
            <p:ph type="sldNum" sz="quarter" idx="13"/>
          </p:nvPr>
        </p:nvSpPr>
        <p:spPr/>
        <p:txBody>
          <a:bodyPr/>
          <a:lstStyle/>
          <a:p>
            <a:pPr>
              <a:defRPr/>
            </a:pPr>
            <a:fld id="{067A270A-E653-4AD2-9076-9115A24AE536}" type="slidenum">
              <a:rPr lang="el-GR" smtClean="0"/>
              <a:pPr>
                <a:defRPr/>
              </a:pPr>
              <a:t>91</a:t>
            </a:fld>
            <a:endParaRPr lang="el-GR"/>
          </a:p>
        </p:txBody>
      </p:sp>
    </p:spTree>
    <p:extLst>
      <p:ext uri="{BB962C8B-B14F-4D97-AF65-F5344CB8AC3E}">
        <p14:creationId xmlns:p14="http://schemas.microsoft.com/office/powerpoint/2010/main" val="1456298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Τίτλος 4">
            <a:extLst>
              <a:ext uri="{FF2B5EF4-FFF2-40B4-BE49-F238E27FC236}">
                <a16:creationId xmlns:a16="http://schemas.microsoft.com/office/drawing/2014/main" id="{28EEBB02-4B25-40FB-AFC7-164919CC30EE}"/>
              </a:ext>
            </a:extLst>
          </p:cNvPr>
          <p:cNvSpPr>
            <a:spLocks noGrp="1"/>
          </p:cNvSpPr>
          <p:nvPr>
            <p:ph type="title"/>
          </p:nvPr>
        </p:nvSpPr>
        <p:spPr>
          <a:xfrm>
            <a:off x="1415480" y="365125"/>
            <a:ext cx="10153128" cy="5872187"/>
          </a:xfrm>
        </p:spPr>
        <p:txBody>
          <a:bodyPr/>
          <a:lstStyle/>
          <a:p>
            <a:r>
              <a:rPr lang="en-US" dirty="0"/>
              <a:t>COMPARISON OF ARCHITECTURES</a:t>
            </a:r>
          </a:p>
        </p:txBody>
      </p:sp>
      <p:sp>
        <p:nvSpPr>
          <p:cNvPr id="4" name="Θέση αριθμού διαφάνειας 3">
            <a:extLst>
              <a:ext uri="{FF2B5EF4-FFF2-40B4-BE49-F238E27FC236}">
                <a16:creationId xmlns:a16="http://schemas.microsoft.com/office/drawing/2014/main" id="{7451B926-54E0-4ACC-8E36-EE1DC3B75067}"/>
              </a:ext>
            </a:extLst>
          </p:cNvPr>
          <p:cNvSpPr>
            <a:spLocks noGrp="1"/>
          </p:cNvSpPr>
          <p:nvPr>
            <p:ph type="sldNum" sz="quarter" idx="10"/>
          </p:nvPr>
        </p:nvSpPr>
        <p:spPr/>
        <p:txBody>
          <a:bodyPr/>
          <a:lstStyle/>
          <a:p>
            <a:pPr>
              <a:defRPr/>
            </a:pPr>
            <a:fld id="{067A270A-E653-4AD2-9076-9115A24AE536}" type="slidenum">
              <a:rPr lang="el-GR" smtClean="0"/>
              <a:pPr>
                <a:defRPr/>
              </a:pPr>
              <a:t>92</a:t>
            </a:fld>
            <a:endParaRPr lang="el-GR"/>
          </a:p>
        </p:txBody>
      </p:sp>
    </p:spTree>
    <p:extLst>
      <p:ext uri="{BB962C8B-B14F-4D97-AF65-F5344CB8AC3E}">
        <p14:creationId xmlns:p14="http://schemas.microsoft.com/office/powerpoint/2010/main" val="5341684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3">
            <a:extLst>
              <a:ext uri="{FF2B5EF4-FFF2-40B4-BE49-F238E27FC236}">
                <a16:creationId xmlns:a16="http://schemas.microsoft.com/office/drawing/2014/main" id="{FF521193-70A3-477B-B66A-97255324E30B}"/>
              </a:ext>
            </a:extLst>
          </p:cNvPr>
          <p:cNvSpPr>
            <a:spLocks noGrp="1"/>
          </p:cNvSpPr>
          <p:nvPr>
            <p:ph type="title"/>
          </p:nvPr>
        </p:nvSpPr>
        <p:spPr>
          <a:xfrm>
            <a:off x="1343472" y="404664"/>
            <a:ext cx="7521480" cy="1080120"/>
          </a:xfrm>
        </p:spPr>
        <p:txBody>
          <a:bodyPr/>
          <a:lstStyle/>
          <a:p>
            <a:r>
              <a:rPr lang="en-US" dirty="0"/>
              <a:t>Comparison Of architectures</a:t>
            </a:r>
          </a:p>
        </p:txBody>
      </p:sp>
      <p:sp>
        <p:nvSpPr>
          <p:cNvPr id="5" name="Θέση περιεχομένου 4">
            <a:extLst>
              <a:ext uri="{FF2B5EF4-FFF2-40B4-BE49-F238E27FC236}">
                <a16:creationId xmlns:a16="http://schemas.microsoft.com/office/drawing/2014/main" id="{31373C73-AC6F-4936-8E63-595FFC74362E}"/>
              </a:ext>
            </a:extLst>
          </p:cNvPr>
          <p:cNvSpPr>
            <a:spLocks noGrp="1"/>
          </p:cNvSpPr>
          <p:nvPr>
            <p:ph sz="quarter" idx="12"/>
          </p:nvPr>
        </p:nvSpPr>
        <p:spPr>
          <a:xfrm>
            <a:off x="1343472" y="1628800"/>
            <a:ext cx="10009188" cy="4609777"/>
          </a:xfrm>
        </p:spPr>
        <p:txBody>
          <a:bodyPr/>
          <a:lstStyle/>
          <a:p>
            <a:pPr lvl="0" algn="just"/>
            <a:r>
              <a:rPr lang="en-US" dirty="0"/>
              <a:t>The [DON2020] shows a study of comparing models which were trained with WLASL dataset</a:t>
            </a:r>
            <a:endParaRPr lang="el-GR" dirty="0"/>
          </a:p>
          <a:p>
            <a:pPr lvl="1" algn="just"/>
            <a:r>
              <a:rPr lang="en-US" sz="2400" dirty="0"/>
              <a:t>2D CNN+RNN: RNN are used for the temporal relations and 2D CNN for the spatial features of the frames.</a:t>
            </a:r>
            <a:endParaRPr lang="el-GR" sz="2400" dirty="0"/>
          </a:p>
          <a:p>
            <a:pPr lvl="1" algn="just"/>
            <a:r>
              <a:rPr lang="en-US" sz="2400" dirty="0"/>
              <a:t>3D CNN can be applied for both the spatial and temporal relationship between the frames.</a:t>
            </a:r>
            <a:endParaRPr lang="el-GR" sz="2400" dirty="0"/>
          </a:p>
          <a:p>
            <a:pPr lvl="1" algn="just"/>
            <a:r>
              <a:rPr lang="en-US" sz="2400" dirty="0"/>
              <a:t>Pose based models: use RNNs to model the pose sequences for analyzing the movements.</a:t>
            </a:r>
            <a:endParaRPr lang="el-GR" sz="2400" dirty="0"/>
          </a:p>
          <a:p>
            <a:pPr lvl="1" algn="just"/>
            <a:r>
              <a:rPr lang="en-US" sz="2400" dirty="0"/>
              <a:t>Temporal Graph Convolution Networks: (TGCN) models the spatiotemporal dependencies of the pose sequence.</a:t>
            </a:r>
            <a:endParaRPr lang="el-GR" sz="2400" dirty="0"/>
          </a:p>
          <a:p>
            <a:endParaRPr lang="en-US" dirty="0"/>
          </a:p>
        </p:txBody>
      </p:sp>
      <p:sp>
        <p:nvSpPr>
          <p:cNvPr id="3" name="Θέση αριθμού διαφάνειας 2">
            <a:extLst>
              <a:ext uri="{FF2B5EF4-FFF2-40B4-BE49-F238E27FC236}">
                <a16:creationId xmlns:a16="http://schemas.microsoft.com/office/drawing/2014/main" id="{0F032B0D-5E09-4F36-8BD3-071E7C8DF486}"/>
              </a:ext>
            </a:extLst>
          </p:cNvPr>
          <p:cNvSpPr>
            <a:spLocks noGrp="1"/>
          </p:cNvSpPr>
          <p:nvPr>
            <p:ph type="sldNum" sz="quarter" idx="13"/>
          </p:nvPr>
        </p:nvSpPr>
        <p:spPr/>
        <p:txBody>
          <a:bodyPr/>
          <a:lstStyle/>
          <a:p>
            <a:pPr>
              <a:defRPr/>
            </a:pPr>
            <a:fld id="{2AC0C609-90B0-4BB8-8EC5-0EA5637212F7}" type="slidenum">
              <a:rPr lang="el-GR" smtClean="0"/>
              <a:pPr>
                <a:defRPr/>
              </a:pPr>
              <a:t>93</a:t>
            </a:fld>
            <a:endParaRPr lang="el-GR"/>
          </a:p>
        </p:txBody>
      </p:sp>
    </p:spTree>
    <p:extLst>
      <p:ext uri="{BB962C8B-B14F-4D97-AF65-F5344CB8AC3E}">
        <p14:creationId xmlns:p14="http://schemas.microsoft.com/office/powerpoint/2010/main" val="6086394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6CF8D4D-847A-442B-8ABC-81AAC93172E3}"/>
              </a:ext>
            </a:extLst>
          </p:cNvPr>
          <p:cNvSpPr>
            <a:spLocks noGrp="1"/>
          </p:cNvSpPr>
          <p:nvPr>
            <p:ph type="title"/>
          </p:nvPr>
        </p:nvSpPr>
        <p:spPr>
          <a:xfrm>
            <a:off x="2838942" y="5325890"/>
            <a:ext cx="7527352" cy="543595"/>
          </a:xfrm>
        </p:spPr>
        <p:txBody>
          <a:bodyPr/>
          <a:lstStyle/>
          <a:p>
            <a:pPr algn="ctr"/>
            <a:r>
              <a:rPr lang="en-US" sz="2000" dirty="0">
                <a:solidFill>
                  <a:schemeClr val="tx1"/>
                </a:solidFill>
              </a:rPr>
              <a:t>[DON2020] </a:t>
            </a:r>
          </a:p>
        </p:txBody>
      </p:sp>
      <p:pic>
        <p:nvPicPr>
          <p:cNvPr id="10" name="Θέση περιεχομένου 9">
            <a:extLst>
              <a:ext uri="{FF2B5EF4-FFF2-40B4-BE49-F238E27FC236}">
                <a16:creationId xmlns:a16="http://schemas.microsoft.com/office/drawing/2014/main" id="{E78B0860-14AE-448A-A309-267D4763AC03}"/>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734250" y="1690688"/>
            <a:ext cx="4163006" cy="3400900"/>
          </a:xfrm>
        </p:spPr>
      </p:pic>
      <p:pic>
        <p:nvPicPr>
          <p:cNvPr id="12" name="Θέση περιεχομένου 11">
            <a:extLst>
              <a:ext uri="{FF2B5EF4-FFF2-40B4-BE49-F238E27FC236}">
                <a16:creationId xmlns:a16="http://schemas.microsoft.com/office/drawing/2014/main" id="{5ED6B314-DC8D-44B0-A4EB-3CAB77F23BAE}"/>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6602618" y="1728550"/>
            <a:ext cx="4344006" cy="3400900"/>
          </a:xfrm>
        </p:spPr>
      </p:pic>
      <p:sp>
        <p:nvSpPr>
          <p:cNvPr id="5" name="Θέση κειμένου 4">
            <a:extLst>
              <a:ext uri="{FF2B5EF4-FFF2-40B4-BE49-F238E27FC236}">
                <a16:creationId xmlns:a16="http://schemas.microsoft.com/office/drawing/2014/main" id="{180199B8-AB1B-49C3-B637-E1D9E5B30E7C}"/>
              </a:ext>
            </a:extLst>
          </p:cNvPr>
          <p:cNvSpPr>
            <a:spLocks noGrp="1"/>
          </p:cNvSpPr>
          <p:nvPr>
            <p:ph type="body" idx="1"/>
          </p:nvPr>
        </p:nvSpPr>
        <p:spPr>
          <a:xfrm>
            <a:off x="1439753" y="1218271"/>
            <a:ext cx="4752000" cy="391864"/>
          </a:xfrm>
        </p:spPr>
        <p:txBody>
          <a:bodyPr/>
          <a:lstStyle/>
          <a:p>
            <a:pPr algn="ctr"/>
            <a:r>
              <a:rPr lang="en-US" dirty="0">
                <a:latin typeface="Arial" panose="020B0604020202020204" pitchFamily="34" charset="0"/>
                <a:cs typeface="Arial" panose="020B0604020202020204" pitchFamily="34" charset="0"/>
              </a:rPr>
              <a:t>2D Conv. RNN</a:t>
            </a:r>
          </a:p>
        </p:txBody>
      </p:sp>
      <p:sp>
        <p:nvSpPr>
          <p:cNvPr id="6" name="Θέση κειμένου 5">
            <a:extLst>
              <a:ext uri="{FF2B5EF4-FFF2-40B4-BE49-F238E27FC236}">
                <a16:creationId xmlns:a16="http://schemas.microsoft.com/office/drawing/2014/main" id="{E25FB025-6B3B-4E79-913E-FAA79D8949CB}"/>
              </a:ext>
            </a:extLst>
          </p:cNvPr>
          <p:cNvSpPr>
            <a:spLocks noGrp="1"/>
          </p:cNvSpPr>
          <p:nvPr>
            <p:ph type="body" sz="quarter" idx="3"/>
          </p:nvPr>
        </p:nvSpPr>
        <p:spPr>
          <a:xfrm>
            <a:off x="6194624" y="1218271"/>
            <a:ext cx="4752000" cy="391864"/>
          </a:xfrm>
        </p:spPr>
        <p:txBody>
          <a:bodyPr/>
          <a:lstStyle/>
          <a:p>
            <a:pPr algn="ctr"/>
            <a:r>
              <a:rPr lang="en-US" dirty="0">
                <a:latin typeface="Arial" panose="020B0604020202020204" pitchFamily="34" charset="0"/>
                <a:cs typeface="Arial" panose="020B0604020202020204" pitchFamily="34" charset="0"/>
              </a:rPr>
              <a:t>3D CNN</a:t>
            </a:r>
            <a:endParaRPr lang="en-US" dirty="0"/>
          </a:p>
        </p:txBody>
      </p:sp>
      <p:sp>
        <p:nvSpPr>
          <p:cNvPr id="4" name="Θέση αριθμού διαφάνειας 3">
            <a:extLst>
              <a:ext uri="{FF2B5EF4-FFF2-40B4-BE49-F238E27FC236}">
                <a16:creationId xmlns:a16="http://schemas.microsoft.com/office/drawing/2014/main" id="{3A0B2A42-116E-4561-AD7A-03F7789FC139}"/>
              </a:ext>
            </a:extLst>
          </p:cNvPr>
          <p:cNvSpPr>
            <a:spLocks noGrp="1"/>
          </p:cNvSpPr>
          <p:nvPr>
            <p:ph type="sldNum" sz="quarter" idx="13"/>
          </p:nvPr>
        </p:nvSpPr>
        <p:spPr/>
        <p:txBody>
          <a:bodyPr/>
          <a:lstStyle/>
          <a:p>
            <a:pPr>
              <a:defRPr/>
            </a:pPr>
            <a:fld id="{067A270A-E653-4AD2-9076-9115A24AE536}" type="slidenum">
              <a:rPr lang="el-GR" smtClean="0"/>
              <a:pPr>
                <a:defRPr/>
              </a:pPr>
              <a:t>94</a:t>
            </a:fld>
            <a:endParaRPr lang="el-GR"/>
          </a:p>
        </p:txBody>
      </p:sp>
    </p:spTree>
    <p:extLst>
      <p:ext uri="{BB962C8B-B14F-4D97-AF65-F5344CB8AC3E}">
        <p14:creationId xmlns:p14="http://schemas.microsoft.com/office/powerpoint/2010/main" val="31698154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D00C4BC-CB27-49ED-A262-6E3C5F9EDBA0}"/>
              </a:ext>
            </a:extLst>
          </p:cNvPr>
          <p:cNvSpPr>
            <a:spLocks noGrp="1"/>
          </p:cNvSpPr>
          <p:nvPr>
            <p:ph type="title"/>
          </p:nvPr>
        </p:nvSpPr>
        <p:spPr>
          <a:xfrm>
            <a:off x="2332324" y="5080047"/>
            <a:ext cx="7527352" cy="615603"/>
          </a:xfrm>
        </p:spPr>
        <p:txBody>
          <a:bodyPr/>
          <a:lstStyle/>
          <a:p>
            <a:pPr algn="ctr"/>
            <a:r>
              <a:rPr lang="en-US" sz="20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keypoints are the joints of human bodies</a:t>
            </a:r>
            <a:br>
              <a:rPr lang="en-US" sz="2000" dirty="0">
                <a:effectLst/>
                <a:latin typeface="Arial" panose="020B0604020202020204" pitchFamily="34" charset="0"/>
                <a:ea typeface="Times New Roman" panose="02020603050405020304" pitchFamily="18" charset="0"/>
                <a:cs typeface="Arial" panose="020B0604020202020204" pitchFamily="34" charset="0"/>
              </a:rPr>
            </a:br>
            <a:r>
              <a:rPr lang="en-US" sz="2000" b="1" dirty="0">
                <a:solidFill>
                  <a:schemeClr val="tx1"/>
                </a:solidFill>
                <a:latin typeface="Arial" panose="020B0604020202020204" pitchFamily="34" charset="0"/>
                <a:cs typeface="Arial" panose="020B0604020202020204" pitchFamily="34" charset="0"/>
              </a:rPr>
              <a:t>[DON2020]</a:t>
            </a:r>
            <a:endParaRPr lang="en-US" sz="2000" dirty="0"/>
          </a:p>
        </p:txBody>
      </p:sp>
      <p:pic>
        <p:nvPicPr>
          <p:cNvPr id="14" name="Θέση περιεχομένου 13">
            <a:extLst>
              <a:ext uri="{FF2B5EF4-FFF2-40B4-BE49-F238E27FC236}">
                <a16:creationId xmlns:a16="http://schemas.microsoft.com/office/drawing/2014/main" id="{98F40058-F885-4DDD-BF31-28E15914E2AC}"/>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1919536" y="1669709"/>
            <a:ext cx="3989090" cy="3289465"/>
          </a:xfrm>
        </p:spPr>
      </p:pic>
      <p:pic>
        <p:nvPicPr>
          <p:cNvPr id="16" name="Θέση περιεχομένου 15">
            <a:extLst>
              <a:ext uri="{FF2B5EF4-FFF2-40B4-BE49-F238E27FC236}">
                <a16:creationId xmlns:a16="http://schemas.microsoft.com/office/drawing/2014/main" id="{26E4FF0C-14C2-4199-AEDF-5E125734E28A}"/>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6765487" y="1702848"/>
            <a:ext cx="3989090" cy="3289465"/>
          </a:xfrm>
        </p:spPr>
      </p:pic>
      <p:sp>
        <p:nvSpPr>
          <p:cNvPr id="5" name="Θέση κειμένου 4">
            <a:extLst>
              <a:ext uri="{FF2B5EF4-FFF2-40B4-BE49-F238E27FC236}">
                <a16:creationId xmlns:a16="http://schemas.microsoft.com/office/drawing/2014/main" id="{73DFA44D-DEF9-4499-A41E-D9FCBFF39603}"/>
              </a:ext>
            </a:extLst>
          </p:cNvPr>
          <p:cNvSpPr>
            <a:spLocks noGrp="1"/>
          </p:cNvSpPr>
          <p:nvPr>
            <p:ph type="body" idx="1"/>
          </p:nvPr>
        </p:nvSpPr>
        <p:spPr>
          <a:xfrm>
            <a:off x="1344000" y="1202552"/>
            <a:ext cx="4752000" cy="444078"/>
          </a:xfrm>
        </p:spPr>
        <p:txBody>
          <a:bodyPr/>
          <a:lstStyle/>
          <a:p>
            <a:pPr algn="ctr"/>
            <a:r>
              <a:rPr lang="en-US" dirty="0">
                <a:effectLst/>
                <a:latin typeface="Arial" panose="020B0604020202020204" pitchFamily="34" charset="0"/>
                <a:ea typeface="Times New Roman" panose="02020603050405020304" pitchFamily="18" charset="0"/>
                <a:cs typeface="Arial" panose="020B0604020202020204" pitchFamily="34" charset="0"/>
              </a:rPr>
              <a:t>Pose</a:t>
            </a:r>
            <a:r>
              <a:rPr lang="en-US" spc="40" dirty="0">
                <a:effectLst/>
                <a:latin typeface="Arial" panose="020B0604020202020204" pitchFamily="34" charset="0"/>
                <a:ea typeface="Times New Roman" panose="02020603050405020304" pitchFamily="18" charset="0"/>
                <a:cs typeface="Arial" panose="020B0604020202020204" pitchFamily="34" charset="0"/>
              </a:rPr>
              <a:t> </a:t>
            </a:r>
            <a:r>
              <a:rPr lang="en-US" dirty="0">
                <a:effectLst/>
                <a:latin typeface="Arial" panose="020B0604020202020204" pitchFamily="34" charset="0"/>
                <a:ea typeface="Times New Roman" panose="02020603050405020304" pitchFamily="18" charset="0"/>
                <a:cs typeface="Arial" panose="020B0604020202020204" pitchFamily="34" charset="0"/>
              </a:rPr>
              <a:t>RNN</a:t>
            </a:r>
            <a:endParaRPr lang="en-US" dirty="0">
              <a:latin typeface="Arial" panose="020B0604020202020204" pitchFamily="34" charset="0"/>
              <a:cs typeface="Arial" panose="020B0604020202020204" pitchFamily="34" charset="0"/>
            </a:endParaRPr>
          </a:p>
        </p:txBody>
      </p:sp>
      <p:sp>
        <p:nvSpPr>
          <p:cNvPr id="6" name="Θέση κειμένου 5">
            <a:extLst>
              <a:ext uri="{FF2B5EF4-FFF2-40B4-BE49-F238E27FC236}">
                <a16:creationId xmlns:a16="http://schemas.microsoft.com/office/drawing/2014/main" id="{C0B2488D-4EF3-48B0-8B63-5F0E15342FA0}"/>
              </a:ext>
            </a:extLst>
          </p:cNvPr>
          <p:cNvSpPr>
            <a:spLocks noGrp="1"/>
          </p:cNvSpPr>
          <p:nvPr>
            <p:ph type="body" sz="quarter" idx="3"/>
          </p:nvPr>
        </p:nvSpPr>
        <p:spPr>
          <a:xfrm>
            <a:off x="6384032" y="1178566"/>
            <a:ext cx="4752000" cy="444078"/>
          </a:xfrm>
        </p:spPr>
        <p:txBody>
          <a:bodyPr/>
          <a:lstStyle/>
          <a:p>
            <a:pPr algn="ctr"/>
            <a:r>
              <a:rPr lang="en-US" dirty="0">
                <a:effectLst/>
                <a:latin typeface="Arial" panose="020B0604020202020204" pitchFamily="34" charset="0"/>
                <a:ea typeface="Times New Roman" panose="02020603050405020304" pitchFamily="18" charset="0"/>
                <a:cs typeface="Arial" panose="020B0604020202020204" pitchFamily="34" charset="0"/>
              </a:rPr>
              <a:t>Pose</a:t>
            </a:r>
            <a:r>
              <a:rPr lang="en-US" spc="40" dirty="0">
                <a:effectLst/>
                <a:latin typeface="Arial" panose="020B0604020202020204" pitchFamily="34" charset="0"/>
                <a:ea typeface="Times New Roman" panose="02020603050405020304" pitchFamily="18" charset="0"/>
                <a:cs typeface="Arial" panose="020B0604020202020204" pitchFamily="34" charset="0"/>
              </a:rPr>
              <a:t> </a:t>
            </a:r>
            <a:r>
              <a:rPr lang="en-US" spc="40" dirty="0">
                <a:latin typeface="Arial" panose="020B0604020202020204" pitchFamily="34" charset="0"/>
                <a:ea typeface="Times New Roman" panose="02020603050405020304" pitchFamily="18" charset="0"/>
                <a:cs typeface="Arial" panose="020B0604020202020204" pitchFamily="34" charset="0"/>
              </a:rPr>
              <a:t>TGCN</a:t>
            </a:r>
            <a:endParaRPr lang="en-US" dirty="0">
              <a:latin typeface="Arial" panose="020B0604020202020204" pitchFamily="34" charset="0"/>
              <a:cs typeface="Arial" panose="020B0604020202020204" pitchFamily="34" charset="0"/>
            </a:endParaRPr>
          </a:p>
        </p:txBody>
      </p:sp>
      <p:sp>
        <p:nvSpPr>
          <p:cNvPr id="7" name="Θέση αριθμού διαφάνειας 6">
            <a:extLst>
              <a:ext uri="{FF2B5EF4-FFF2-40B4-BE49-F238E27FC236}">
                <a16:creationId xmlns:a16="http://schemas.microsoft.com/office/drawing/2014/main" id="{7AB1FFC0-50AB-4746-8C69-79BA3D1A23CC}"/>
              </a:ext>
            </a:extLst>
          </p:cNvPr>
          <p:cNvSpPr>
            <a:spLocks noGrp="1"/>
          </p:cNvSpPr>
          <p:nvPr>
            <p:ph type="sldNum" sz="quarter" idx="13"/>
          </p:nvPr>
        </p:nvSpPr>
        <p:spPr/>
        <p:txBody>
          <a:bodyPr/>
          <a:lstStyle/>
          <a:p>
            <a:pPr>
              <a:defRPr/>
            </a:pPr>
            <a:fld id="{1519840A-DF05-4057-84CA-7EFE2A1ADCF2}" type="slidenum">
              <a:rPr lang="el-GR" smtClean="0"/>
              <a:pPr>
                <a:defRPr/>
              </a:pPr>
              <a:t>95</a:t>
            </a:fld>
            <a:endParaRPr lang="el-GR"/>
          </a:p>
        </p:txBody>
      </p:sp>
    </p:spTree>
    <p:extLst>
      <p:ext uri="{BB962C8B-B14F-4D97-AF65-F5344CB8AC3E}">
        <p14:creationId xmlns:p14="http://schemas.microsoft.com/office/powerpoint/2010/main" val="12917901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Τίτλος 7">
            <a:extLst>
              <a:ext uri="{FF2B5EF4-FFF2-40B4-BE49-F238E27FC236}">
                <a16:creationId xmlns:a16="http://schemas.microsoft.com/office/drawing/2014/main" id="{D86C8328-A1A5-4E21-B19A-6E791B5B6507}"/>
              </a:ext>
            </a:extLst>
          </p:cNvPr>
          <p:cNvSpPr>
            <a:spLocks noGrp="1"/>
          </p:cNvSpPr>
          <p:nvPr>
            <p:ph type="title"/>
          </p:nvPr>
        </p:nvSpPr>
        <p:spPr/>
        <p:txBody>
          <a:bodyPr/>
          <a:lstStyle/>
          <a:p>
            <a:r>
              <a:rPr lang="en-US" sz="4400" dirty="0"/>
              <a:t>Pose Based Temporal Graph Neural Networks(1)</a:t>
            </a:r>
          </a:p>
        </p:txBody>
      </p:sp>
      <p:sp>
        <p:nvSpPr>
          <p:cNvPr id="9" name="Θέση περιεχομένου 8">
            <a:extLst>
              <a:ext uri="{FF2B5EF4-FFF2-40B4-BE49-F238E27FC236}">
                <a16:creationId xmlns:a16="http://schemas.microsoft.com/office/drawing/2014/main" id="{A04499AA-CF78-4471-BAE2-4EC69A86DB1E}"/>
              </a:ext>
            </a:extLst>
          </p:cNvPr>
          <p:cNvSpPr>
            <a:spLocks noGrp="1"/>
          </p:cNvSpPr>
          <p:nvPr>
            <p:ph sz="quarter" idx="12"/>
          </p:nvPr>
        </p:nvSpPr>
        <p:spPr/>
        <p:txBody>
          <a:bodyPr/>
          <a:lstStyle/>
          <a:p>
            <a:pPr algn="just"/>
            <a:r>
              <a:rPr lang="en-US" sz="2400" dirty="0"/>
              <a:t>In the Temporal Graph Convolution Networks (TGCN), the input pose sequence                                        where N= frames and  	                 are the 2D keypoints in K dimensions.</a:t>
            </a:r>
          </a:p>
          <a:p>
            <a:pPr algn="just"/>
            <a:r>
              <a:rPr lang="en-US" sz="2400" dirty="0"/>
              <a:t>encodes the body movements as a holistic representation of the trajectories of body keypoints.</a:t>
            </a:r>
          </a:p>
          <a:p>
            <a:pPr algn="just"/>
            <a:r>
              <a:rPr lang="en-US" sz="2400" dirty="0"/>
              <a:t>In this way the dependencies among the joints of the human body are represented in  a graph network.</a:t>
            </a:r>
          </a:p>
          <a:p>
            <a:pPr algn="just"/>
            <a:r>
              <a:rPr lang="en-US" sz="2400" dirty="0"/>
              <a:t>A residual graph convolutional block stacks two graph convolutional layers.</a:t>
            </a:r>
          </a:p>
          <a:p>
            <a:endParaRPr lang="en-US" dirty="0"/>
          </a:p>
        </p:txBody>
      </p:sp>
      <p:sp>
        <p:nvSpPr>
          <p:cNvPr id="7" name="Θέση αριθμού διαφάνειας 6">
            <a:extLst>
              <a:ext uri="{FF2B5EF4-FFF2-40B4-BE49-F238E27FC236}">
                <a16:creationId xmlns:a16="http://schemas.microsoft.com/office/drawing/2014/main" id="{B5682562-8C49-479B-B4D7-96817CB5DC4F}"/>
              </a:ext>
            </a:extLst>
          </p:cNvPr>
          <p:cNvSpPr>
            <a:spLocks noGrp="1"/>
          </p:cNvSpPr>
          <p:nvPr>
            <p:ph type="sldNum" sz="quarter" idx="13"/>
          </p:nvPr>
        </p:nvSpPr>
        <p:spPr/>
        <p:txBody>
          <a:bodyPr/>
          <a:lstStyle/>
          <a:p>
            <a:pPr>
              <a:defRPr/>
            </a:pPr>
            <a:fld id="{1519840A-DF05-4057-84CA-7EFE2A1ADCF2}" type="slidenum">
              <a:rPr lang="el-GR" smtClean="0"/>
              <a:pPr>
                <a:defRPr/>
              </a:pPr>
              <a:t>96</a:t>
            </a:fld>
            <a:endParaRPr lang="el-GR"/>
          </a:p>
        </p:txBody>
      </p:sp>
      <p:pic>
        <p:nvPicPr>
          <p:cNvPr id="3" name="Εικόνα 2" descr="\documentclass{article}&#10;\usepackage{amsmath,amsfonts,amssymb,xcolor}&#10;\pagestyle{empty}&#10;\begin{document}&#10;\newcommand{\R}{\mathbb{R}}&#10;&#10; $X_i \in \R^K$&#10;&#10;\end{document}" title="IguanaTex Bitmap Display">
            <a:extLst>
              <a:ext uri="{FF2B5EF4-FFF2-40B4-BE49-F238E27FC236}">
                <a16:creationId xmlns:a16="http://schemas.microsoft.com/office/drawing/2014/main" id="{B7B9B1A5-12E6-4619-A0FB-154B9740E1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696400" y="2454877"/>
            <a:ext cx="1335467" cy="303709"/>
          </a:xfrm>
          <a:prstGeom prst="rect">
            <a:avLst/>
          </a:prstGeom>
        </p:spPr>
      </p:pic>
      <p:pic>
        <p:nvPicPr>
          <p:cNvPr id="10" name="Εικόνα 9" descr="\documentclass{article}&#10;\usepackage{amsmath,amsfonts,amssymb,xcolor}&#10;\pagestyle{empty}&#10;\begin{document}&#10;$X_{1:N}=&#10;\begin{bmatrix}&#10; x_1, x_2, x_3 \dots x_N&#10;\end{bmatrix}$&#10;\end{document}" title="IguanaTex Bitmap Display">
            <a:extLst>
              <a:ext uri="{FF2B5EF4-FFF2-40B4-BE49-F238E27FC236}">
                <a16:creationId xmlns:a16="http://schemas.microsoft.com/office/drawing/2014/main" id="{C1049D07-601B-474B-8209-C3995CC490D9}"/>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581560" y="2397171"/>
            <a:ext cx="2766506" cy="303709"/>
          </a:xfrm>
          <a:prstGeom prst="rect">
            <a:avLst/>
          </a:prstGeom>
        </p:spPr>
      </p:pic>
    </p:spTree>
    <p:extLst>
      <p:ext uri="{BB962C8B-B14F-4D97-AF65-F5344CB8AC3E}">
        <p14:creationId xmlns:p14="http://schemas.microsoft.com/office/powerpoint/2010/main" val="37947763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A3930BB-9760-40C8-87A8-B192B5E1000F}"/>
              </a:ext>
            </a:extLst>
          </p:cNvPr>
          <p:cNvSpPr>
            <a:spLocks noGrp="1"/>
          </p:cNvSpPr>
          <p:nvPr>
            <p:ph type="title"/>
          </p:nvPr>
        </p:nvSpPr>
        <p:spPr>
          <a:xfrm>
            <a:off x="1343472" y="136525"/>
            <a:ext cx="7521480" cy="1348259"/>
          </a:xfrm>
        </p:spPr>
        <p:txBody>
          <a:bodyPr/>
          <a:lstStyle/>
          <a:p>
            <a:r>
              <a:rPr kumimoji="0" lang="en-US" sz="4400" b="1" i="0" u="none" strike="noStrike" kern="0" cap="none" spc="0" normalizeH="0" baseline="0" noProof="0" dirty="0">
                <a:ln>
                  <a:noFill/>
                </a:ln>
                <a:solidFill>
                  <a:srgbClr val="556DA9"/>
                </a:solidFill>
                <a:effectLst/>
                <a:uLnTx/>
                <a:uFillTx/>
                <a:latin typeface="Arial" pitchFamily="34" charset="0"/>
              </a:rPr>
              <a:t>Pose Based Temporal Graph Neural Networks(2)</a:t>
            </a:r>
            <a:endParaRPr lang="en-US" dirty="0"/>
          </a:p>
        </p:txBody>
      </p:sp>
      <p:sp>
        <p:nvSpPr>
          <p:cNvPr id="3" name="Θέση περιεχομένου 2">
            <a:extLst>
              <a:ext uri="{FF2B5EF4-FFF2-40B4-BE49-F238E27FC236}">
                <a16:creationId xmlns:a16="http://schemas.microsoft.com/office/drawing/2014/main" id="{795B454B-4062-4E8B-9D0E-499750EE99BD}"/>
              </a:ext>
            </a:extLst>
          </p:cNvPr>
          <p:cNvSpPr>
            <a:spLocks noGrp="1"/>
          </p:cNvSpPr>
          <p:nvPr>
            <p:ph sz="quarter" idx="12"/>
          </p:nvPr>
        </p:nvSpPr>
        <p:spPr>
          <a:xfrm>
            <a:off x="1343472" y="1484784"/>
            <a:ext cx="10009188" cy="4753793"/>
          </a:xfrm>
        </p:spPr>
        <p:txBody>
          <a:bodyPr/>
          <a:lstStyle/>
          <a:p>
            <a:pPr algn="just"/>
            <a:r>
              <a:rPr lang="en-US" sz="2400" dirty="0"/>
              <a:t>a human body is represented as a fully-connected graph with K vertices and the edges in the graph as a weighted adjacency matrix:</a:t>
            </a:r>
          </a:p>
          <a:p>
            <a:pPr algn="just"/>
            <a:endParaRPr lang="en-US" sz="2400" dirty="0"/>
          </a:p>
          <a:p>
            <a:pPr algn="just"/>
            <a:r>
              <a:rPr lang="en-US" sz="2400" dirty="0"/>
              <a:t>In a deep graph convolutional network, the </a:t>
            </a:r>
            <a:r>
              <a:rPr lang="en-US" sz="2400" i="1" dirty="0"/>
              <a:t>n</a:t>
            </a:r>
            <a:r>
              <a:rPr lang="en-US" sz="2400" dirty="0"/>
              <a:t>-th graph layer is a function </a:t>
            </a:r>
            <a:r>
              <a:rPr lang="en-US" sz="2400" i="1" dirty="0"/>
              <a:t>G</a:t>
            </a:r>
            <a:r>
              <a:rPr lang="en-US" sz="2400" i="1" baseline="-25000" dirty="0"/>
              <a:t>n</a:t>
            </a:r>
            <a:r>
              <a:rPr lang="en-US" sz="2400" dirty="0"/>
              <a:t> that take as input features a matrix: </a:t>
            </a:r>
          </a:p>
          <a:p>
            <a:pPr marL="0" indent="0" algn="just">
              <a:buNone/>
            </a:pPr>
            <a:r>
              <a:rPr lang="en-US" sz="2400" dirty="0"/>
              <a:t>    F is the feature dimension output by its previous layer.</a:t>
            </a:r>
          </a:p>
          <a:p>
            <a:pPr algn="just"/>
            <a:r>
              <a:rPr lang="en-US" sz="2400" dirty="0"/>
              <a:t>The set of trainable weights:</a:t>
            </a:r>
          </a:p>
          <a:p>
            <a:pPr algn="just"/>
            <a:r>
              <a:rPr lang="en-US" sz="2400" dirty="0"/>
              <a:t>a graph convolutional layer is expressed as:</a:t>
            </a:r>
          </a:p>
          <a:p>
            <a:pPr marL="0" indent="0" algn="just">
              <a:buNone/>
            </a:pPr>
            <a:r>
              <a:rPr lang="en-US" sz="2400" dirty="0"/>
              <a:t>    where An is a trainable adjacency matrix for </a:t>
            </a:r>
            <a:r>
              <a:rPr lang="en-US" sz="2400" i="1" dirty="0"/>
              <a:t>n</a:t>
            </a:r>
            <a:r>
              <a:rPr lang="en-US" sz="2400" dirty="0"/>
              <a:t>-th layer and </a:t>
            </a:r>
            <a:r>
              <a:rPr lang="en-US" sz="2400" i="1" dirty="0"/>
              <a:t>σ</a:t>
            </a:r>
            <a:r>
              <a:rPr lang="en-US" sz="2400" dirty="0"/>
              <a:t>(·)    	denotes the activation function tanh(·)</a:t>
            </a:r>
          </a:p>
          <a:p>
            <a:pPr algn="just"/>
            <a:endParaRPr lang="en-US" sz="2400" dirty="0"/>
          </a:p>
          <a:p>
            <a:pPr algn="just"/>
            <a:endParaRPr lang="en-US" sz="2400" dirty="0"/>
          </a:p>
          <a:p>
            <a:endParaRPr lang="en-US" sz="2400" dirty="0"/>
          </a:p>
          <a:p>
            <a:pPr marL="0" indent="0">
              <a:buNone/>
            </a:pPr>
            <a:r>
              <a:rPr lang="en-US" dirty="0"/>
              <a:t>                        </a:t>
            </a:r>
          </a:p>
        </p:txBody>
      </p:sp>
      <p:sp>
        <p:nvSpPr>
          <p:cNvPr id="4" name="Θέση αριθμού διαφάνειας 3">
            <a:extLst>
              <a:ext uri="{FF2B5EF4-FFF2-40B4-BE49-F238E27FC236}">
                <a16:creationId xmlns:a16="http://schemas.microsoft.com/office/drawing/2014/main" id="{51247C3D-624A-4977-92CE-D1183E04F631}"/>
              </a:ext>
            </a:extLst>
          </p:cNvPr>
          <p:cNvSpPr>
            <a:spLocks noGrp="1"/>
          </p:cNvSpPr>
          <p:nvPr>
            <p:ph type="sldNum" sz="quarter" idx="13"/>
          </p:nvPr>
        </p:nvSpPr>
        <p:spPr/>
        <p:txBody>
          <a:bodyPr/>
          <a:lstStyle/>
          <a:p>
            <a:pPr>
              <a:defRPr/>
            </a:pPr>
            <a:fld id="{067A270A-E653-4AD2-9076-9115A24AE536}" type="slidenum">
              <a:rPr lang="el-GR" smtClean="0"/>
              <a:pPr>
                <a:defRPr/>
              </a:pPr>
              <a:t>97</a:t>
            </a:fld>
            <a:endParaRPr lang="el-GR"/>
          </a:p>
        </p:txBody>
      </p:sp>
      <p:pic>
        <p:nvPicPr>
          <p:cNvPr id="8" name="Εικόνα 7" descr="\documentclass{article}&#10;\usepackage{amsmath,amsfonts,amssymb,xcolor}&#10;\pagestyle{empty}&#10;\begin{document}&#10;\newcommand{\R}{\mathbb{R}}&#10;&#10; $A \in \R^{K \times K}$&#10;&#10;\end{document}" title="IguanaTex Bitmap Display">
            <a:extLst>
              <a:ext uri="{FF2B5EF4-FFF2-40B4-BE49-F238E27FC236}">
                <a16:creationId xmlns:a16="http://schemas.microsoft.com/office/drawing/2014/main" id="{7F3FA222-0124-42CA-BC2F-A22642A68E1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262679" y="2390907"/>
            <a:ext cx="1666641" cy="312857"/>
          </a:xfrm>
          <a:prstGeom prst="rect">
            <a:avLst/>
          </a:prstGeom>
        </p:spPr>
      </p:pic>
      <p:pic>
        <p:nvPicPr>
          <p:cNvPr id="10" name="Εικόνα 9" descr="\documentclass{article}&#10;\usepackage{amsmath,amsfonts,amssymb,xcolor}&#10;\pagestyle{empty}&#10;\begin{document}&#10;&#10;\newcommand{\R}{\mathbb{R}}&#10;&#10; $H_n \in \R^{K \times F}$&#10;&#10;\end{document}" title="IguanaTex Bitmap Display">
            <a:extLst>
              <a:ext uri="{FF2B5EF4-FFF2-40B4-BE49-F238E27FC236}">
                <a16:creationId xmlns:a16="http://schemas.microsoft.com/office/drawing/2014/main" id="{0A1AD02D-0F7D-4606-A09A-88EF88B87E3A}"/>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400257" y="3253000"/>
            <a:ext cx="1368152" cy="234264"/>
          </a:xfrm>
          <a:prstGeom prst="rect">
            <a:avLst/>
          </a:prstGeom>
        </p:spPr>
      </p:pic>
      <p:pic>
        <p:nvPicPr>
          <p:cNvPr id="12" name="Εικόνα 11" descr="\documentclass{article}&#10;\usepackage{amsmath,amsfonts,amssymb,xcolor}&#10;\pagestyle{empty}&#10;\begin{document}&#10;&#10;\newcommand{\R}{\mathbb{R}}&#10;&#10; $W_n \in \R^{F \times F'}$&#10;&#10;\end{document}" title="IguanaTex Bitmap Display">
            <a:extLst>
              <a:ext uri="{FF2B5EF4-FFF2-40B4-BE49-F238E27FC236}">
                <a16:creationId xmlns:a16="http://schemas.microsoft.com/office/drawing/2014/main" id="{DBA65F57-146E-4C66-B9ED-77DBCB58389E}"/>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807968" y="4000287"/>
            <a:ext cx="1920000" cy="312858"/>
          </a:xfrm>
          <a:prstGeom prst="rect">
            <a:avLst/>
          </a:prstGeom>
        </p:spPr>
      </p:pic>
      <p:pic>
        <p:nvPicPr>
          <p:cNvPr id="14" name="Εικόνα 13" descr="\documentclass{article}&#10;\usepackage{amsmath,amsfonts,amssymb,xcolor}&#10;\pagestyle{empty}&#10;\begin{document}&#10;&#10;$H_{n+1}=G_n(H_n)=\sigma(A_n H_n W_n)$&#10;&#10;\end{document}" title="IguanaTex Bitmap Display">
            <a:extLst>
              <a:ext uri="{FF2B5EF4-FFF2-40B4-BE49-F238E27FC236}">
                <a16:creationId xmlns:a16="http://schemas.microsoft.com/office/drawing/2014/main" id="{C90DC47B-FFBE-41C4-855F-D653B632B8F7}"/>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7727968" y="4581128"/>
            <a:ext cx="3247437" cy="234264"/>
          </a:xfrm>
          <a:prstGeom prst="rect">
            <a:avLst/>
          </a:prstGeom>
        </p:spPr>
      </p:pic>
    </p:spTree>
    <p:extLst>
      <p:ext uri="{BB962C8B-B14F-4D97-AF65-F5344CB8AC3E}">
        <p14:creationId xmlns:p14="http://schemas.microsoft.com/office/powerpoint/2010/main" val="25313089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27C97C5-3CC5-43CD-B8D4-870247443DB5}"/>
              </a:ext>
            </a:extLst>
          </p:cNvPr>
          <p:cNvSpPr>
            <a:spLocks noGrp="1"/>
          </p:cNvSpPr>
          <p:nvPr>
            <p:ph type="title"/>
          </p:nvPr>
        </p:nvSpPr>
        <p:spPr>
          <a:xfrm>
            <a:off x="3245843" y="5335144"/>
            <a:ext cx="6902234" cy="792088"/>
          </a:xfrm>
        </p:spPr>
        <p:txBody>
          <a:bodyPr/>
          <a:lstStyle/>
          <a:p>
            <a:pPr algn="ctr"/>
            <a:r>
              <a:rPr lang="en-US" sz="2000" b="0" dirty="0">
                <a:solidFill>
                  <a:schemeClr val="tx1"/>
                </a:solidFill>
              </a:rPr>
              <a:t>Residual Graph Convolution Block</a:t>
            </a:r>
            <a:br>
              <a:rPr lang="en-US" sz="2000" dirty="0">
                <a:solidFill>
                  <a:schemeClr val="tx1"/>
                </a:solidFill>
              </a:rPr>
            </a:br>
            <a:r>
              <a:rPr lang="en-US" sz="2000" dirty="0">
                <a:solidFill>
                  <a:schemeClr val="tx1"/>
                </a:solidFill>
              </a:rPr>
              <a:t>[DON2020] </a:t>
            </a:r>
          </a:p>
        </p:txBody>
      </p:sp>
      <p:pic>
        <p:nvPicPr>
          <p:cNvPr id="6" name="Θέση περιεχομένου 5">
            <a:extLst>
              <a:ext uri="{FF2B5EF4-FFF2-40B4-BE49-F238E27FC236}">
                <a16:creationId xmlns:a16="http://schemas.microsoft.com/office/drawing/2014/main" id="{801FB861-05AC-4238-AD1F-F7CAD6177D6A}"/>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3215680" y="943144"/>
            <a:ext cx="6932397" cy="4392000"/>
          </a:xfrm>
        </p:spPr>
      </p:pic>
      <p:sp>
        <p:nvSpPr>
          <p:cNvPr id="4" name="Θέση αριθμού διαφάνειας 3">
            <a:extLst>
              <a:ext uri="{FF2B5EF4-FFF2-40B4-BE49-F238E27FC236}">
                <a16:creationId xmlns:a16="http://schemas.microsoft.com/office/drawing/2014/main" id="{FF36A0EC-1585-4D11-A71B-FD4E5DBD8204}"/>
              </a:ext>
            </a:extLst>
          </p:cNvPr>
          <p:cNvSpPr>
            <a:spLocks noGrp="1"/>
          </p:cNvSpPr>
          <p:nvPr>
            <p:ph type="sldNum" sz="quarter" idx="13"/>
          </p:nvPr>
        </p:nvSpPr>
        <p:spPr/>
        <p:txBody>
          <a:bodyPr/>
          <a:lstStyle/>
          <a:p>
            <a:pPr>
              <a:defRPr/>
            </a:pPr>
            <a:fld id="{067A270A-E653-4AD2-9076-9115A24AE536}" type="slidenum">
              <a:rPr lang="el-GR" smtClean="0"/>
              <a:pPr>
                <a:defRPr/>
              </a:pPr>
              <a:t>98</a:t>
            </a:fld>
            <a:endParaRPr lang="el-GR"/>
          </a:p>
        </p:txBody>
      </p:sp>
    </p:spTree>
    <p:extLst>
      <p:ext uri="{BB962C8B-B14F-4D97-AF65-F5344CB8AC3E}">
        <p14:creationId xmlns:p14="http://schemas.microsoft.com/office/powerpoint/2010/main" val="38941561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A9DA65A-C67D-4E08-AAEB-42999636B82D}"/>
              </a:ext>
            </a:extLst>
          </p:cNvPr>
          <p:cNvSpPr>
            <a:spLocks noGrp="1"/>
          </p:cNvSpPr>
          <p:nvPr>
            <p:ph type="title"/>
          </p:nvPr>
        </p:nvSpPr>
        <p:spPr>
          <a:xfrm>
            <a:off x="2444845" y="4581129"/>
            <a:ext cx="7521480" cy="1080120"/>
          </a:xfrm>
        </p:spPr>
        <p:txBody>
          <a:bodyPr/>
          <a:lstStyle/>
          <a:p>
            <a:pPr algn="ctr"/>
            <a:r>
              <a:rPr lang="en-US" sz="2000" b="0" dirty="0">
                <a:solidFill>
                  <a:schemeClr val="tx1"/>
                </a:solidFill>
              </a:rPr>
              <a:t>top-10 accuracy rates by each model on WLASL subsets with different number of glosses</a:t>
            </a:r>
            <a:br>
              <a:rPr lang="en-US" sz="2000" dirty="0">
                <a:solidFill>
                  <a:schemeClr val="tx1"/>
                </a:solidFill>
              </a:rPr>
            </a:br>
            <a:r>
              <a:rPr lang="en-US" sz="2000" dirty="0">
                <a:solidFill>
                  <a:schemeClr val="tx1"/>
                </a:solidFill>
              </a:rPr>
              <a:t>[DON2020]</a:t>
            </a:r>
          </a:p>
        </p:txBody>
      </p:sp>
      <p:graphicFrame>
        <p:nvGraphicFramePr>
          <p:cNvPr id="5" name="Πίνακας 5">
            <a:extLst>
              <a:ext uri="{FF2B5EF4-FFF2-40B4-BE49-F238E27FC236}">
                <a16:creationId xmlns:a16="http://schemas.microsoft.com/office/drawing/2014/main" id="{629CF71C-C84F-48DB-AAD5-75189D198006}"/>
              </a:ext>
            </a:extLst>
          </p:cNvPr>
          <p:cNvGraphicFramePr>
            <a:graphicFrameLocks noGrp="1"/>
          </p:cNvGraphicFramePr>
          <p:nvPr>
            <p:ph sz="quarter" idx="12"/>
            <p:extLst>
              <p:ext uri="{D42A27DB-BD31-4B8C-83A1-F6EECF244321}">
                <p14:modId xmlns:p14="http://schemas.microsoft.com/office/powerpoint/2010/main" val="11920243"/>
              </p:ext>
            </p:extLst>
          </p:nvPr>
        </p:nvGraphicFramePr>
        <p:xfrm>
          <a:off x="1343025" y="1484784"/>
          <a:ext cx="10009185" cy="3096345"/>
        </p:xfrm>
        <a:graphic>
          <a:graphicData uri="http://schemas.openxmlformats.org/drawingml/2006/table">
            <a:tbl>
              <a:tblPr firstRow="1" bandRow="1">
                <a:tableStyleId>{5C22544A-7EE6-4342-B048-85BDC9FD1C3A}</a:tableStyleId>
              </a:tblPr>
              <a:tblGrid>
                <a:gridCol w="2001837">
                  <a:extLst>
                    <a:ext uri="{9D8B030D-6E8A-4147-A177-3AD203B41FA5}">
                      <a16:colId xmlns:a16="http://schemas.microsoft.com/office/drawing/2014/main" val="2512147842"/>
                    </a:ext>
                  </a:extLst>
                </a:gridCol>
                <a:gridCol w="2001837">
                  <a:extLst>
                    <a:ext uri="{9D8B030D-6E8A-4147-A177-3AD203B41FA5}">
                      <a16:colId xmlns:a16="http://schemas.microsoft.com/office/drawing/2014/main" val="1959786085"/>
                    </a:ext>
                  </a:extLst>
                </a:gridCol>
                <a:gridCol w="2001837">
                  <a:extLst>
                    <a:ext uri="{9D8B030D-6E8A-4147-A177-3AD203B41FA5}">
                      <a16:colId xmlns:a16="http://schemas.microsoft.com/office/drawing/2014/main" val="3983044030"/>
                    </a:ext>
                  </a:extLst>
                </a:gridCol>
                <a:gridCol w="2001837">
                  <a:extLst>
                    <a:ext uri="{9D8B030D-6E8A-4147-A177-3AD203B41FA5}">
                      <a16:colId xmlns:a16="http://schemas.microsoft.com/office/drawing/2014/main" val="4037282864"/>
                    </a:ext>
                  </a:extLst>
                </a:gridCol>
                <a:gridCol w="2001837">
                  <a:extLst>
                    <a:ext uri="{9D8B030D-6E8A-4147-A177-3AD203B41FA5}">
                      <a16:colId xmlns:a16="http://schemas.microsoft.com/office/drawing/2014/main" val="2212378930"/>
                    </a:ext>
                  </a:extLst>
                </a:gridCol>
              </a:tblGrid>
              <a:tr h="619269">
                <a:tc>
                  <a:txBody>
                    <a:bodyPr/>
                    <a:lstStyle/>
                    <a:p>
                      <a:pPr algn="ctr"/>
                      <a:r>
                        <a:rPr lang="en-US" dirty="0"/>
                        <a:t>Method </a:t>
                      </a:r>
                    </a:p>
                  </a:txBody>
                  <a:tcPr/>
                </a:tc>
                <a:tc>
                  <a:txBody>
                    <a:bodyPr/>
                    <a:lstStyle/>
                    <a:p>
                      <a:pPr algn="ctr"/>
                      <a:r>
                        <a:rPr lang="en-US" dirty="0"/>
                        <a:t>WLASL 100</a:t>
                      </a:r>
                    </a:p>
                  </a:txBody>
                  <a:tcPr/>
                </a:tc>
                <a:tc>
                  <a:txBody>
                    <a:bodyPr/>
                    <a:lstStyle/>
                    <a:p>
                      <a:pPr algn="ctr"/>
                      <a:r>
                        <a:rPr lang="en-US" dirty="0"/>
                        <a:t>WLASL 300</a:t>
                      </a:r>
                    </a:p>
                  </a:txBody>
                  <a:tcPr/>
                </a:tc>
                <a:tc>
                  <a:txBody>
                    <a:bodyPr/>
                    <a:lstStyle/>
                    <a:p>
                      <a:pPr algn="ctr"/>
                      <a:r>
                        <a:rPr lang="en-US" dirty="0"/>
                        <a:t>WLASL 1000</a:t>
                      </a:r>
                    </a:p>
                  </a:txBody>
                  <a:tcPr/>
                </a:tc>
                <a:tc>
                  <a:txBody>
                    <a:bodyPr/>
                    <a:lstStyle/>
                    <a:p>
                      <a:pPr algn="ctr"/>
                      <a:r>
                        <a:rPr lang="en-US" dirty="0"/>
                        <a:t>WLASL 2000</a:t>
                      </a:r>
                    </a:p>
                  </a:txBody>
                  <a:tcPr/>
                </a:tc>
                <a:extLst>
                  <a:ext uri="{0D108BD9-81ED-4DB2-BD59-A6C34878D82A}">
                    <a16:rowId xmlns:a16="http://schemas.microsoft.com/office/drawing/2014/main" val="791581897"/>
                  </a:ext>
                </a:extLst>
              </a:tr>
              <a:tr h="619269">
                <a:tc>
                  <a:txBody>
                    <a:bodyPr/>
                    <a:lstStyle/>
                    <a:p>
                      <a:r>
                        <a:rPr lang="en-US" dirty="0"/>
                        <a:t>Pose GRU</a:t>
                      </a:r>
                    </a:p>
                  </a:txBody>
                  <a:tcPr/>
                </a:tc>
                <a:tc>
                  <a:txBody>
                    <a:bodyPr/>
                    <a:lstStyle/>
                    <a:p>
                      <a:pPr algn="ctr"/>
                      <a:r>
                        <a:rPr lang="en-US" dirty="0"/>
                        <a:t>0,856</a:t>
                      </a:r>
                    </a:p>
                  </a:txBody>
                  <a:tcPr/>
                </a:tc>
                <a:tc>
                  <a:txBody>
                    <a:bodyPr/>
                    <a:lstStyle/>
                    <a:p>
                      <a:pPr algn="ctr"/>
                      <a:r>
                        <a:rPr lang="en-US" dirty="0"/>
                        <a:t>0,760</a:t>
                      </a:r>
                    </a:p>
                  </a:txBody>
                  <a:tcPr/>
                </a:tc>
                <a:tc>
                  <a:txBody>
                    <a:bodyPr/>
                    <a:lstStyle/>
                    <a:p>
                      <a:pPr algn="ctr"/>
                      <a:r>
                        <a:rPr lang="en-US" dirty="0"/>
                        <a:t>0,701</a:t>
                      </a:r>
                    </a:p>
                  </a:txBody>
                  <a:tcPr/>
                </a:tc>
                <a:tc>
                  <a:txBody>
                    <a:bodyPr/>
                    <a:lstStyle/>
                    <a:p>
                      <a:pPr algn="ctr"/>
                      <a:r>
                        <a:rPr lang="en-US" dirty="0"/>
                        <a:t>0,613</a:t>
                      </a:r>
                    </a:p>
                  </a:txBody>
                  <a:tcPr/>
                </a:tc>
                <a:extLst>
                  <a:ext uri="{0D108BD9-81ED-4DB2-BD59-A6C34878D82A}">
                    <a16:rowId xmlns:a16="http://schemas.microsoft.com/office/drawing/2014/main" val="1245496187"/>
                  </a:ext>
                </a:extLst>
              </a:tr>
              <a:tr h="619269">
                <a:tc>
                  <a:txBody>
                    <a:bodyPr/>
                    <a:lstStyle/>
                    <a:p>
                      <a:r>
                        <a:rPr lang="en-US" dirty="0"/>
                        <a:t>Pose TGCN</a:t>
                      </a:r>
                    </a:p>
                  </a:txBody>
                  <a:tcPr/>
                </a:tc>
                <a:tc>
                  <a:txBody>
                    <a:bodyPr/>
                    <a:lstStyle/>
                    <a:p>
                      <a:pPr algn="ctr"/>
                      <a:r>
                        <a:rPr lang="en-US" dirty="0"/>
                        <a:t>0,876</a:t>
                      </a:r>
                    </a:p>
                  </a:txBody>
                  <a:tcPr/>
                </a:tc>
                <a:tc>
                  <a:txBody>
                    <a:bodyPr/>
                    <a:lstStyle/>
                    <a:p>
                      <a:pPr algn="ctr"/>
                      <a:r>
                        <a:rPr lang="en-US" dirty="0"/>
                        <a:t>0,796</a:t>
                      </a:r>
                    </a:p>
                  </a:txBody>
                  <a:tcPr/>
                </a:tc>
                <a:tc>
                  <a:txBody>
                    <a:bodyPr/>
                    <a:lstStyle/>
                    <a:p>
                      <a:pPr algn="ctr"/>
                      <a:r>
                        <a:rPr lang="en-US" dirty="0"/>
                        <a:t>0,719</a:t>
                      </a:r>
                    </a:p>
                  </a:txBody>
                  <a:tcPr/>
                </a:tc>
                <a:tc>
                  <a:txBody>
                    <a:bodyPr/>
                    <a:lstStyle/>
                    <a:p>
                      <a:pPr algn="ctr"/>
                      <a:r>
                        <a:rPr lang="en-US" dirty="0"/>
                        <a:t>0,622</a:t>
                      </a:r>
                    </a:p>
                  </a:txBody>
                  <a:tcPr/>
                </a:tc>
                <a:extLst>
                  <a:ext uri="{0D108BD9-81ED-4DB2-BD59-A6C34878D82A}">
                    <a16:rowId xmlns:a16="http://schemas.microsoft.com/office/drawing/2014/main" val="3494516069"/>
                  </a:ext>
                </a:extLst>
              </a:tr>
              <a:tr h="619269">
                <a:tc>
                  <a:txBody>
                    <a:bodyPr/>
                    <a:lstStyle/>
                    <a:p>
                      <a:r>
                        <a:rPr lang="en-US" dirty="0"/>
                        <a:t>VGG+GRU</a:t>
                      </a:r>
                    </a:p>
                  </a:txBody>
                  <a:tcPr/>
                </a:tc>
                <a:tc>
                  <a:txBody>
                    <a:bodyPr/>
                    <a:lstStyle/>
                    <a:p>
                      <a:pPr algn="ctr"/>
                      <a:r>
                        <a:rPr lang="en-US" dirty="0"/>
                        <a:t>0,639</a:t>
                      </a:r>
                    </a:p>
                  </a:txBody>
                  <a:tcPr/>
                </a:tc>
                <a:tc>
                  <a:txBody>
                    <a:bodyPr/>
                    <a:lstStyle/>
                    <a:p>
                      <a:pPr algn="ctr"/>
                      <a:r>
                        <a:rPr lang="en-US" dirty="0"/>
                        <a:t>0,610</a:t>
                      </a:r>
                    </a:p>
                  </a:txBody>
                  <a:tcPr/>
                </a:tc>
                <a:tc>
                  <a:txBody>
                    <a:bodyPr/>
                    <a:lstStyle/>
                    <a:p>
                      <a:pPr algn="ctr"/>
                      <a:r>
                        <a:rPr lang="en-US" dirty="0"/>
                        <a:t>0,493</a:t>
                      </a:r>
                    </a:p>
                  </a:txBody>
                  <a:tcPr/>
                </a:tc>
                <a:tc>
                  <a:txBody>
                    <a:bodyPr/>
                    <a:lstStyle/>
                    <a:p>
                      <a:pPr algn="ctr"/>
                      <a:r>
                        <a:rPr lang="en-US" dirty="0"/>
                        <a:t>0,325</a:t>
                      </a:r>
                    </a:p>
                  </a:txBody>
                  <a:tcPr/>
                </a:tc>
                <a:extLst>
                  <a:ext uri="{0D108BD9-81ED-4DB2-BD59-A6C34878D82A}">
                    <a16:rowId xmlns:a16="http://schemas.microsoft.com/office/drawing/2014/main" val="512549787"/>
                  </a:ext>
                </a:extLst>
              </a:tr>
              <a:tr h="619269">
                <a:tc>
                  <a:txBody>
                    <a:bodyPr/>
                    <a:lstStyle/>
                    <a:p>
                      <a:r>
                        <a:rPr lang="en-US" dirty="0"/>
                        <a:t>3D CNN</a:t>
                      </a:r>
                    </a:p>
                  </a:txBody>
                  <a:tcPr/>
                </a:tc>
                <a:tc>
                  <a:txBody>
                    <a:bodyPr/>
                    <a:lstStyle/>
                    <a:p>
                      <a:pPr algn="ctr"/>
                      <a:r>
                        <a:rPr lang="en-US" dirty="0"/>
                        <a:t>0,899</a:t>
                      </a:r>
                    </a:p>
                  </a:txBody>
                  <a:tcPr/>
                </a:tc>
                <a:tc>
                  <a:txBody>
                    <a:bodyPr/>
                    <a:lstStyle/>
                    <a:p>
                      <a:pPr algn="ctr"/>
                      <a:r>
                        <a:rPr lang="en-US" dirty="0"/>
                        <a:t>0,869</a:t>
                      </a:r>
                    </a:p>
                  </a:txBody>
                  <a:tcPr/>
                </a:tc>
                <a:tc>
                  <a:txBody>
                    <a:bodyPr/>
                    <a:lstStyle/>
                    <a:p>
                      <a:pPr algn="ctr"/>
                      <a:r>
                        <a:rPr lang="en-US" dirty="0"/>
                        <a:t>0,843</a:t>
                      </a:r>
                    </a:p>
                  </a:txBody>
                  <a:tcPr/>
                </a:tc>
                <a:tc>
                  <a:txBody>
                    <a:bodyPr/>
                    <a:lstStyle/>
                    <a:p>
                      <a:pPr algn="ctr"/>
                      <a:r>
                        <a:rPr lang="en-US" dirty="0"/>
                        <a:t>0,663</a:t>
                      </a:r>
                    </a:p>
                  </a:txBody>
                  <a:tcPr/>
                </a:tc>
                <a:extLst>
                  <a:ext uri="{0D108BD9-81ED-4DB2-BD59-A6C34878D82A}">
                    <a16:rowId xmlns:a16="http://schemas.microsoft.com/office/drawing/2014/main" val="1402073336"/>
                  </a:ext>
                </a:extLst>
              </a:tr>
            </a:tbl>
          </a:graphicData>
        </a:graphic>
      </p:graphicFrame>
      <p:sp>
        <p:nvSpPr>
          <p:cNvPr id="4" name="Θέση αριθμού διαφάνειας 3">
            <a:extLst>
              <a:ext uri="{FF2B5EF4-FFF2-40B4-BE49-F238E27FC236}">
                <a16:creationId xmlns:a16="http://schemas.microsoft.com/office/drawing/2014/main" id="{CDAFDC8A-AEC8-4013-8E2A-34B364EC754C}"/>
              </a:ext>
            </a:extLst>
          </p:cNvPr>
          <p:cNvSpPr>
            <a:spLocks noGrp="1"/>
          </p:cNvSpPr>
          <p:nvPr>
            <p:ph type="sldNum" sz="quarter" idx="13"/>
          </p:nvPr>
        </p:nvSpPr>
        <p:spPr/>
        <p:txBody>
          <a:bodyPr/>
          <a:lstStyle/>
          <a:p>
            <a:pPr>
              <a:defRPr/>
            </a:pPr>
            <a:fld id="{067A270A-E653-4AD2-9076-9115A24AE536}" type="slidenum">
              <a:rPr lang="el-GR" smtClean="0"/>
              <a:pPr>
                <a:defRPr/>
              </a:pPr>
              <a:t>99</a:t>
            </a:fld>
            <a:endParaRPr lang="el-GR"/>
          </a:p>
        </p:txBody>
      </p:sp>
    </p:spTree>
    <p:extLst>
      <p:ext uri="{BB962C8B-B14F-4D97-AF65-F5344CB8AC3E}">
        <p14:creationId xmlns:p14="http://schemas.microsoft.com/office/powerpoint/2010/main" val="20901105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806,1492"/>
  <p:tag name="LATEXADDIN" val="\documentclass{article}&#10;\usepackage{amsmath,amsfonts,amssymb,xcolor}&#10;\pagestyle{empty}&#10;\begin{document}&#10;&#10;$m=\frac 1 n\sum_{i=1}^n x_i$&#10;&#10;&#10;\end{document}"/>
  <p:tag name="IGUANATEXSIZE" val="24"/>
  <p:tag name="IGUANATEXCURSOR" val="107"/>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13,9108"/>
  <p:tag name="LATEXADDIN" val="\documentclass{article}&#10;\usepackage{amsmath,amsfonts,amssymb,xcolor}&#10;\pagestyle{empty}&#10;\begin{document}&#10;&#10;$f(x)=\frac 1 {1+e^{-x}}$&#10;&#10;\end{document}"/>
  <p:tag name="IGUANATEXSIZE" val="22"/>
  <p:tag name="IGUANATEXCURSOR" val="127"/>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67,979"/>
  <p:tag name="ORIGINALWIDTH" val="1359,58"/>
  <p:tag name="LATEXADDIN" val="\documentclass{article}&#10;\usepackage{amsmath,amsfonts,amssymb,xcolor}&#10;\pagestyle{empty}&#10;\begin{document}&#10;&#10;$f(x)=tanh(x)=\frac {e^x-e^{-x}} {e^x+e^{-x}}$&#10;&#10;\end{document}"/>
  <p:tag name="IGUANATEXSIZE" val="22"/>
  <p:tag name="IGUANATEXCURSOR" val="143"/>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06,2243"/>
  <p:tag name="ORIGINALWIDTH" val="4168,729"/>
  <p:tag name="LATEXADDIN" val="\documentclass{article}&#10;\usepackage{amsmath,amsfonts,amssymb,xcolor}&#10;\pagestyle{empty}&#10;\begin{document}&#10;&#10;${\gamma}_{j,xyz}^i=ReLU(b_j^i+\sum_{m=1}^{M^{i-1}}\sum_{p=0}^{P^i-1}\sum_{q=0}^{Q^i-1}\sum_{r=0}^{R^i-1} {w_{jm,pqr}^i \cdot {\gamma}_{m,(x+p)(y+q)(z+r)}^{i-1}})$&#10;&#10;\end{document}"/>
  <p:tag name="IGUANATEXSIZE" val="28"/>
  <p:tag name="IGUANATEXCURSOR" val="237"/>
  <p:tag name="TRANSPARENCY" val="True"/>
  <p:tag name="FILENAME" val=""/>
  <p:tag name="LATEXENGINEID" val="0"/>
  <p:tag name="TEMPFOLDER" val="C:\Users\papan\Documents\temp\"/>
  <p:tag name="LATEXFORMHEIGHT" val="312"/>
  <p:tag name="LATEXFORMWIDTH" val="883,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86,23921"/>
  <p:tag name="LATEXADDIN" val="\documentclass{article}&#10;\usepackage{amsmath,amsfonts,amssymb,xcolor}&#10;\pagestyle{empty}&#10;\begin{document}&#10;&#10;$b_j^i$&#10;&#10;\end{document}"/>
  <p:tag name="IGUANATEXSIZE" val="28"/>
  <p:tag name="IGUANATEXCURSOR" val="111"/>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2,9809"/>
  <p:tag name="ORIGINALWIDTH" val="395,2006"/>
  <p:tag name="LATEXADDIN" val="\documentclass{article}&#10;\usepackage{amsmath,amsfonts,amssymb,xcolor}&#10;\pagestyle{empty}&#10;\begin{document}&#10;&#10;$w_{jm,pqr}^i $&#10;&#10;\end{document}"/>
  <p:tag name="IGUANATEXSIZE" val="28"/>
  <p:tag name="IGUANATEXCURSOR" val="119"/>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02,7372"/>
  <p:tag name="ORIGINALWIDTH" val="284,2145"/>
  <p:tag name="LATEXADDIN" val="\documentclass{article}&#10;\usepackage{amsmath,amsfonts,amssymb,xcolor}&#10;\pagestyle{empty}&#10;\begin{document}&#10;&#10;$M^{i-1}$&#10;&#10;\end{document}"/>
  <p:tag name="IGUANATEXSIZE" val="28"/>
  <p:tag name="IGUANATEXCURSOR" val="113"/>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89,7263"/>
  <p:tag name="ORIGINALWIDTH" val="2342,707"/>
  <p:tag name="LATEXADDIN" val="\documentclass{article}&#10;\usepackage{amsmath,amsfonts,amssymb,xcolor}&#10;\pagestyle{empty}&#10;\begin{document}&#10;&#10; $d_{av}=\frac {\sum_i^n I_{db}^i}{n}$ where $I_{db}^i&gt;min$ and $I_{db}^i&lt;d_t$&#10;&#10;\end{document}"/>
  <p:tag name="IGUANATEXSIZE" val="20"/>
  <p:tag name="IGUANATEXCURSOR" val="141"/>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43,457"/>
  <p:tag name="LATEXADDIN" val="\documentclass{article}&#10;\usepackage{amsmath,amsfonts,amssymb,xcolor}&#10;\pagestyle{empty}&#10;\begin{document}&#10;&#10;$i_t=\sigma(x_tw_{xi}+h_{t-1}w{hi}+c_{t-1}w{ci}+w_{ibais})$&#10;&#10;\end{document}"/>
  <p:tag name="IGUANATEXSIZE" val="24"/>
  <p:tag name="IGUANATEXCURSOR" val="161"/>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2467,191"/>
  <p:tag name="LATEXADDIN" val="\documentclass{article}&#10;\usepackage{amsmath,amsfonts,amssymb,xcolor}&#10;\pagestyle{empty}&#10;\begin{document}&#10;&#10;$f_t=\sigma(x_tw_{xf}+h_{t-1}w{hf}+c_{t-1}w{cf}+w_{fbais})$&#10;&#10;\end{document}"/>
  <p:tag name="IGUANATEXSIZE" val="28"/>
  <p:tag name="IGUANATEXCURSOR" val="107"/>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422,197"/>
  <p:tag name="LATEXADDIN" val="\documentclass{article}&#10;\usepackage{amsmath,amsfonts,amssymb,xcolor}&#10;\pagestyle{empty}&#10;\begin{document}&#10;&#10;$o_t=\sigma(x_tw_{xo}+h_{t-1}w{ho}+c_{t-1}w{co}+w_{obais})$&#10;&#10;\end{document}"/>
  <p:tag name="IGUANATEXSIZE" val="24"/>
  <p:tag name="IGUANATEXCURSOR" val="107"/>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568,054"/>
  <p:tag name="LATEXADDIN" val="\documentclass{article}&#10;\usepackage{amsmath,amsfonts,amssymb,xcolor}&#10;\pagestyle{empty}&#10;\begin{document}&#10;&#10;$C=\sum_{i=1}^n (x_i-m)\dot(x_i-m)^T$&#10;&#10;\end{document}"/>
  <p:tag name="IGUANATEXSIZE" val="24"/>
  <p:tag name="IGUANATEXCURSOR" val="141"/>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047,244"/>
  <p:tag name="LATEXADDIN" val="\documentclass{article}&#10;\usepackage{amsmath,amsfonts,amssymb,xcolor}&#10;\pagestyle{empty}&#10;\begin{document}&#10;&#10;$z_t=tahn(x_tw{xz}+h_{t-1}w{hz}+w_{zbais})$&#10;&#10;\end{document}"/>
  <p:tag name="IGUANATEXSIZE" val="24"/>
  <p:tag name="IGUANATEXCURSOR" val="147"/>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279,34"/>
  <p:tag name="LATEXADDIN" val="\documentclass{article}&#10;\usepackage{amsmath,amsfonts,amssymb,xcolor}&#10;\pagestyle{empty}&#10;\begin{document}&#10;&#10;$c_t=z_t\bigotimes i_t+c_{t-1}\bigotimes f_t$&#10;&#10;\end{document}"/>
  <p:tag name="IGUANATEXSIZE" val="28"/>
  <p:tag name="IGUANATEXCURSOR" val="146"/>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98,1252"/>
  <p:tag name="LATEXADDIN" val="\documentclass{article}&#10;\usepackage{amsmath,amsfonts,amssymb,xcolor}&#10;\pagestyle{empty}&#10;\begin{document}&#10;&#10;$h_t=o_t\bigotimes tahn(c_t)$&#10;&#10;\end{document}"/>
  <p:tag name="IGUANATEXSIZE" val="24"/>
  <p:tag name="IGUANATEXCURSOR" val="133"/>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69,4413"/>
  <p:tag name="LATEXADDIN" val="\documentclass{article}&#10;\usepackage{amsmath,amsfonts,amssymb,xcolor}&#10;\pagestyle{empty}&#10;\begin{document}&#10;\newcommand{\R}{\mathbb{R}}&#10;&#10; $X_i \in \R^K$&#10;&#10;\end{document}"/>
  <p:tag name="IGUANATEXSIZE" val="28"/>
  <p:tag name="IGUANATEXCURSOR" val="132"/>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361,08"/>
  <p:tag name="LATEXADDIN" val="\documentclass{article}&#10;\usepackage{amsmath,amsfonts,amssymb,xcolor}&#10;\pagestyle{empty}&#10;\begin{document}&#10;$X_{1:N}=&#10;\begin{bmatrix}&#10; x_1, x_2, x_3 \dots x_N&#10;\end{bmatrix}$&#10;\end{document}"/>
  <p:tag name="IGUANATEXSIZE" val="20"/>
  <p:tag name="IGUANATEXCURSOR" val="113"/>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584,9269"/>
  <p:tag name="LATEXADDIN" val="\documentclass{article}&#10;\usepackage{amsmath,amsfonts,amssymb,xcolor}&#10;\pagestyle{empty}&#10;\begin{document}&#10;\newcommand{\R}{\mathbb{R}}&#10;&#10; $A \in \R^{K \times K}$&#10;&#10;\end{document}"/>
  <p:tag name="IGUANATEXSIZE" val="28"/>
  <p:tag name="IGUANATEXCURSOR" val="155"/>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49,4188"/>
  <p:tag name="LATEXADDIN" val="\documentclass{article}&#10;\usepackage{amsmath,amsfonts,amssymb,xcolor}&#10;\pagestyle{empty}&#10;\begin{document}&#10;&#10;\newcommand{\R}{\mathbb{R}}&#10;&#10; $H_n \in \R^{K \times F}$&#10;&#10;\end{document}"/>
  <p:tag name="IGUANATEXSIZE" val="28"/>
  <p:tag name="IGUANATEXCURSOR" val="139"/>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37,2328"/>
  <p:tag name="ORIGINALWIDTH" val="674,9156"/>
  <p:tag name="LATEXADDIN" val="\documentclass{article}&#10;\usepackage{amsmath,amsfonts,amssymb,xcolor}&#10;\pagestyle{empty}&#10;\begin{document}&#10;&#10;\newcommand{\R}{\mathbb{R}}&#10;&#10; $W_n \in \R^{F \times F'}$&#10;&#10;\end{document}"/>
  <p:tag name="IGUANATEXSIZE" val="28"/>
  <p:tag name="IGUANATEXCURSOR" val="159"/>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36,033"/>
  <p:tag name="LATEXADDIN" val="\documentclass{article}&#10;\usepackage{amsmath,amsfonts,amssymb,xcolor}&#10;\pagestyle{empty}&#10;\begin{document}&#10;&#10;$H_{n+1}=G_n(H_n)=\sigma(A_n H_n W_n)$&#10;&#10;\end{document}"/>
  <p:tag name="IGUANATEXSIZE" val="24"/>
  <p:tag name="IGUANATEXCURSOR" val="141"/>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2523,435"/>
  <p:tag name="LATEXADDIN" val="\documentclass{article}&#10;\usepackage{amsmath,amsfonts,amssymb,xcolor}&#10;\pagestyle{empty}&#10;\begin{document}&#10;&#10;$u_t=(p_{I,t},p_{M,t},p_{R,t},p_{L,t})-(p_{0,t},p_{0,t},p_{0,t},p_{0,t})$&#10;&#10;\end{document}"/>
  <p:tag name="IGUANATEXSIZE" val="24"/>
  <p:tag name="IGUANATEXCURSOR" val="107"/>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2569,929"/>
  <p:tag name="LATEXADDIN" val="\documentclass{article}&#10;\usepackage{amsmath,amsfonts,amssymb,xcolor}&#10;\pagestyle{empty}&#10;\begin{document}&#10;&#10;$f_{out}^t(x_c)=\sum_{h=1}^K\sum_{w=1}^K f_{in}(S(x_c),h,w)\dot W(h,w)$&#10;&#10;&#10;\end{document}"/>
  <p:tag name="IGUANATEXSIZE" val="24"/>
  <p:tag name="IGUANATEXCURSOR" val="176"/>
  <p:tag name="TRANSPARENCY" val="True"/>
  <p:tag name="FILENAME" val=""/>
  <p:tag name="LATEXENGINEID" val="0"/>
  <p:tag name="TEMPFOLDER" val="C:\Users\papan\Documents\temp\"/>
  <p:tag name="LATEXFORMHEIGHT" val="312"/>
  <p:tag name="LATEXFORMWIDTH" val="647,2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86,277"/>
  <p:tag name="LATEXADDIN" val="\documentclass{article}&#10;\usepackage{amsmath,amsfonts,amssymb,xcolor}&#10;\pagestyle{empty}&#10;\begin{document}&#10;&#10;$U_{FRPV}=(u_1,u_2,\dots,u_t,\dots,u_N)$&#10;&#10;\end{document}"/>
  <p:tag name="IGUANATEXSIZE" val="24"/>
  <p:tag name="IGUANATEXCURSOR" val="143"/>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849,6438"/>
  <p:tag name="LATEXADDIN" val="\documentclass{article}&#10;\usepackage{amsmath,amsfonts,amssymb,xcolor}&#10;\pagestyle{empty}&#10;\begin{document}&#10;&#10;$a_i$ for $i=1 \dots 6$&#10;&#10;\end{document}"/>
  <p:tag name="IGUANATEXSIZE" val="24"/>
  <p:tag name="IGUANATEXCURSOR" val="127"/>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54,4807"/>
  <p:tag name="LATEXADDIN" val="\documentclass{article}&#10;\usepackage{amsmath,amsfonts,amssymb,xcolor}&#10;\pagestyle{empty}&#10;\begin{document}&#10;&#10;$a^{in}$&#10;&#10;\end{document}"/>
  <p:tag name="IGUANATEXSIZE" val="24"/>
  <p:tag name="IGUANATEXCURSOR" val="113"/>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92,2385"/>
  <p:tag name="LATEXADDIN" val="\documentclass{article}&#10;\usepackage{amsmath,amsfonts,amssymb,xcolor}&#10;\pagestyle{empty}&#10;\begin{document}&#10;&#10;$a_i$&#10;&#10;\end{document}"/>
  <p:tag name="IGUANATEXSIZE" val="24"/>
  <p:tag name="IGUANATEXCURSOR" val="109"/>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488,189"/>
  <p:tag name="LATEXADDIN" val="\documentclass{article}&#10;\usepackage{amsmath,amsfonts,amssymb,xcolor}&#10;\pagestyle{empty}&#10;\begin{document}&#10;&#10;$P(a_i|a^{in})$&#10;&#10;\end{document}"/>
  <p:tag name="IGUANATEXSIZE" val="24"/>
  <p:tag name="IGUANATEXCURSOR" val="105"/>
  <p:tag name="TRANSPARENCY" val="True"/>
  <p:tag name="FILENAME" val=""/>
  <p:tag name="LATEXENGINEID" val="0"/>
  <p:tag name="TEMPFOLDER" val="C:\Users\papan\Documents\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2344,957"/>
  <p:tag name="LATEXADDIN" val="\documentclass{article}&#10;\usepackage{amsmath,amsfonts,amssymb,xcolor}&#10;\pagestyle{empty}&#10;\begin{document}&#10;&#10;$P(a_i|a^{in})=softmax(\sum_{t=1}^M\sum_{c=1}^N) f_{out}^t(x_c))$&#10;&#10;\end{document}"/>
  <p:tag name="IGUANATEXSIZE" val="24"/>
  <p:tag name="IGUANATEXCURSOR" val="169"/>
  <p:tag name="TRANSPARENCY" val="True"/>
  <p:tag name="FILENAME" val=""/>
  <p:tag name="LATEXENGINEID" val="0"/>
  <p:tag name="TEMPFOLDER" val="C:\Users\papan\Documents\temp\"/>
  <p:tag name="LATEXFORMHEIGHT" val="312"/>
  <p:tag name="LATEXFORMWIDTH" val="543"/>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21,6348"/>
  <p:tag name="LATEXADDIN" val="\documentclass{article}&#10;\usepackage{amsmath,amsfonts,amssymb,xcolor}&#10;\pagestyle{empty}&#10;\begin{document}&#10;&#10;$f(x)=max(0,x) $&#10;&#10;\end{document}"/>
  <p:tag name="IGUANATEXSIZE" val="22"/>
  <p:tag name="IGUANATEXCURSOR" val="119"/>
  <p:tag name="TRANSPARENCY" val="True"/>
  <p:tag name="FILENAME" val=""/>
  <p:tag name="LATEXENGINEID" val="0"/>
  <p:tag name="TEMPFOLDER" val="C:\Users\papan\Documents\temp\"/>
  <p:tag name="LATEXFORMHEIGHT" val="312"/>
  <p:tag name="LATEXFORMWIDTH" val="384"/>
  <p:tag name="LATEXFORMWRAP" val="True"/>
  <p:tag name="BITMAPVECTOR" val="0"/>
</p:tagLst>
</file>

<file path=ppt/theme/theme1.xml><?xml version="1.0" encoding="utf-8"?>
<a:theme xmlns:a="http://schemas.openxmlformats.org/drawingml/2006/main" name="CVML_AIIA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ultidrone template" id="{31193F5C-24B7-D54E-A824-3CAA6F407C12}" vid="{6E084E61-D977-CE4A-83EE-1C67CA6C0B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CVML_AIIA_template</Template>
  <TotalTime>4437</TotalTime>
  <Words>7605</Words>
  <Application>Microsoft Office PowerPoint</Application>
  <PresentationFormat>Ευρεία οθόνη</PresentationFormat>
  <Paragraphs>851</Paragraphs>
  <Slides>117</Slides>
  <Notes>0</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117</vt:i4>
      </vt:variant>
    </vt:vector>
  </HeadingPairs>
  <TitlesOfParts>
    <vt:vector size="124" baseType="lpstr">
      <vt:lpstr>Arial</vt:lpstr>
      <vt:lpstr>Arial Black</vt:lpstr>
      <vt:lpstr>Arial Rounded MT Bold</vt:lpstr>
      <vt:lpstr>Calibri</vt:lpstr>
      <vt:lpstr>Times New Roman</vt:lpstr>
      <vt:lpstr>Wingdings</vt:lpstr>
      <vt:lpstr>CVML_AIIA_template</vt:lpstr>
      <vt:lpstr>GESTURE RECOGNITION</vt:lpstr>
      <vt:lpstr>SUMMARY</vt:lpstr>
      <vt:lpstr>GESTURE RECOGNITION</vt:lpstr>
      <vt:lpstr>Introduction</vt:lpstr>
      <vt:lpstr>GESTURE TYPES</vt:lpstr>
      <vt:lpstr>Gesture types (based on the timing)</vt:lpstr>
      <vt:lpstr>Gesture types (based on the body parts)</vt:lpstr>
      <vt:lpstr>Gesture types  (based on duration)</vt:lpstr>
      <vt:lpstr>EVOLUTION OF GESTURE REVOLUTION DEVICES</vt:lpstr>
      <vt:lpstr>Evolution of Gesture Recognition Devices</vt:lpstr>
      <vt:lpstr>Passive gloves to help differentiate finger position [JES2020]</vt:lpstr>
      <vt:lpstr>EMG  Electromyography Electrodes</vt:lpstr>
      <vt:lpstr>Ultrasound</vt:lpstr>
      <vt:lpstr>WiFi</vt:lpstr>
      <vt:lpstr>WiFi recognition of different hand positions [JES2020]</vt:lpstr>
      <vt:lpstr>RFID  Radio Frequency Identification</vt:lpstr>
      <vt:lpstr>RGB Cameras</vt:lpstr>
      <vt:lpstr>Depth Camera</vt:lpstr>
      <vt:lpstr>Microsoft Kinect depth Camera</vt:lpstr>
      <vt:lpstr>Example of a depth data</vt:lpstr>
      <vt:lpstr>Leap Motion</vt:lpstr>
      <vt:lpstr>Leap Motion operating mode [JES2020]</vt:lpstr>
      <vt:lpstr>VR  Virtual Reality</vt:lpstr>
      <vt:lpstr>APPLICATIONS</vt:lpstr>
      <vt:lpstr>APPLICATIONS</vt:lpstr>
      <vt:lpstr>HUMAN-MACHINE INTERACTION</vt:lpstr>
      <vt:lpstr>Performing a hand gesture in the detection range of time-of-flight (ToF) sensors (red area) [ZEN2018]</vt:lpstr>
      <vt:lpstr>Preprocessing data</vt:lpstr>
      <vt:lpstr>Preprocessing data with PCA the green area (left) remain to identify the correct hand posture class (right) [ZEN2018] </vt:lpstr>
      <vt:lpstr>Performing the Lane Change Test while controlling the system with gestures [ZEN2018] </vt:lpstr>
      <vt:lpstr>HUMAN-ROBOT INTERACTION</vt:lpstr>
      <vt:lpstr>Robot programming using gestures </vt:lpstr>
      <vt:lpstr>Performing body gestures as commands for robot  [TSA2016]</vt:lpstr>
      <vt:lpstr>The structure of the system</vt:lpstr>
      <vt:lpstr>The architecture of the hardware  [TSA2016]</vt:lpstr>
      <vt:lpstr>UAV-unmanned aerial vehicle</vt:lpstr>
      <vt:lpstr>Payload of UAVs (1)</vt:lpstr>
      <vt:lpstr>Payload of UAVs (2)</vt:lpstr>
      <vt:lpstr>Payload of UAVs (3)</vt:lpstr>
      <vt:lpstr>HUMAN-DRONE INTERACTION</vt:lpstr>
      <vt:lpstr>The structure of the model [HUA2019]</vt:lpstr>
      <vt:lpstr>Action Recognition Module (1)</vt:lpstr>
      <vt:lpstr>Action Recognition Module (2)</vt:lpstr>
      <vt:lpstr> the ST-GCN spatial temporal graph of a skeleton sequence which is used to classify the action of a human [HUA2019]</vt:lpstr>
      <vt:lpstr>Simulation experimental result of the system when two person perform similar actions [HUA2019]</vt:lpstr>
      <vt:lpstr>DATASETS</vt:lpstr>
      <vt:lpstr>Datasets  for Gesture Recognition</vt:lpstr>
      <vt:lpstr>DVS128 Gesture Dataset</vt:lpstr>
      <vt:lpstr>Hand Gesture Recognition Using 3D Skeletal Dataset</vt:lpstr>
      <vt:lpstr>HGM-4</vt:lpstr>
      <vt:lpstr>EgoGesture Dataset</vt:lpstr>
      <vt:lpstr>The 83 classes of the EgoGesture dataset [EGO2018]</vt:lpstr>
      <vt:lpstr>putEMG and  putEMG-Force</vt:lpstr>
      <vt:lpstr>Signals are recorded from 24 electrodes fixed around subject right forearm pattern: elbow band [1-8], middle band [9-16], wrist band [17-24] [PEM]</vt:lpstr>
      <vt:lpstr>HMD Gesture Dataset</vt:lpstr>
      <vt:lpstr>WLASL</vt:lpstr>
      <vt:lpstr>The 20BN-jester Dataset V1</vt:lpstr>
      <vt:lpstr>UAV-GESTURE</vt:lpstr>
      <vt:lpstr>ALGORITHMS OF GESTURE RECOGNITION</vt:lpstr>
      <vt:lpstr>Algorithms of Gesture Recognition</vt:lpstr>
      <vt:lpstr>Tree of algorithms</vt:lpstr>
      <vt:lpstr>Various hand modeling methods to represent hand posture [27]. (a) 3D volumetric model. (b) 3D geometric model. (c) 3D Skeleton model. (d) Colored marker based model. (e) Non-geometric shape model (Binary silhouette [11]). (f) 2D deformable template model (contour [11]). (g) Motion based model [RAF2012] </vt:lpstr>
      <vt:lpstr>PROBLEMS OF GESTURE RECOGNITION</vt:lpstr>
      <vt:lpstr>Problems of Gesture Recognition</vt:lpstr>
      <vt:lpstr>3D CNN-CONVOLUTIONAL NEURAL NETWORKS</vt:lpstr>
      <vt:lpstr>3D CNN-Convolutional Neural Network</vt:lpstr>
      <vt:lpstr>Convolution in a 3D CNN architecture [RAO2020]</vt:lpstr>
      <vt:lpstr>Pooling in 3 dimensions [RAO2020]</vt:lpstr>
      <vt:lpstr>ACTIVATION FUNCTIONS</vt:lpstr>
      <vt:lpstr>ReLU</vt:lpstr>
      <vt:lpstr>Hyperparameters of the 3D CNN system</vt:lpstr>
      <vt:lpstr>3D CNN+LSTM  ConvLSTM</vt:lpstr>
      <vt:lpstr>3D CNN+LSTM  ConvLSTM</vt:lpstr>
      <vt:lpstr>The dataset of the system</vt:lpstr>
      <vt:lpstr>The architecture of the proposed system [NOO2019]</vt:lpstr>
      <vt:lpstr>The preprocessing step of hand extraction based on the average depth threshold [NOO2019]</vt:lpstr>
      <vt:lpstr>The multimodal architecture</vt:lpstr>
      <vt:lpstr>Gates of LSTM</vt:lpstr>
      <vt:lpstr>The proposed 3DCNN + LSTM architecture [NOO2019]</vt:lpstr>
      <vt:lpstr>Handling the data</vt:lpstr>
      <vt:lpstr>[NOO2019]</vt:lpstr>
      <vt:lpstr>Context-Aware Neural Network</vt:lpstr>
      <vt:lpstr>the FSM model controller with GRM (Gesture Recognition Machine) [NOO2019]</vt:lpstr>
      <vt:lpstr>An example of two contexts in FSM model [NOO2019]</vt:lpstr>
      <vt:lpstr>DEEP LEARNING METHODS FOR SPATIOTEMPORAL SYSTEMS</vt:lpstr>
      <vt:lpstr>Deep learning methods for spatiotemporal systems</vt:lpstr>
      <vt:lpstr>Evaluation of models</vt:lpstr>
      <vt:lpstr>The deep learning models</vt:lpstr>
      <vt:lpstr>The parameters of the models</vt:lpstr>
      <vt:lpstr>Gesture Classification Accuracy of the models with EGOGESTURE Dataset [EGO2018] </vt:lpstr>
      <vt:lpstr>CS: cross subject setting, when the training set and the testing set are from different subjects Classification accuracy with or without CS [EGO2018]</vt:lpstr>
      <vt:lpstr>COMPARISON OF ARCHITECTURES</vt:lpstr>
      <vt:lpstr>Comparison Of architectures</vt:lpstr>
      <vt:lpstr>[DON2020] </vt:lpstr>
      <vt:lpstr>the keypoints are the joints of human bodies [DON2020]</vt:lpstr>
      <vt:lpstr>Pose Based Temporal Graph Neural Networks(1)</vt:lpstr>
      <vt:lpstr>Pose Based Temporal Graph Neural Networks(2)</vt:lpstr>
      <vt:lpstr>Residual Graph Convolution Block [DON2020] </vt:lpstr>
      <vt:lpstr>top-10 accuracy rates by each model on WLASL subsets with different number of glosses [DON2020]</vt:lpstr>
      <vt:lpstr>Top-10 accuracy rates of 3D CNN and Pose-TGCN with different training set (rows) and testing set (columns) on WLASL subsets [DON2020]</vt:lpstr>
      <vt:lpstr>SKELETON-BASED GESTURE RECOGNITION</vt:lpstr>
      <vt:lpstr>Skeleton-Based Gesture Recognition</vt:lpstr>
      <vt:lpstr>Hand gesture separated into hand posture variations and hand movements [LIU2020]</vt:lpstr>
      <vt:lpstr>FRPV -Fingertip Relative Position Vector</vt:lpstr>
      <vt:lpstr>Architecture of the system(1)</vt:lpstr>
      <vt:lpstr>Architecture of the system(2)</vt:lpstr>
      <vt:lpstr>The two Neural Networks  HPEV-Net+HMM-Net [LIU2020]</vt:lpstr>
      <vt:lpstr>Datasets for analysis</vt:lpstr>
      <vt:lpstr>Gesture recognition accuracy rates using different input combinations on FPHA dataset [LIU2020]</vt:lpstr>
      <vt:lpstr>Gesture Recognition accuracy rates for different input combinations on SHREC’17 Track and FPHA dataset. 14G:14 gestures, 28G:28 gestures [LIU2020]</vt:lpstr>
      <vt:lpstr>Gesture recognition comparison of some of the latest proposed models with SHREC’17 dataset 14G:14 gestures, 28G:28 gestures [LIU2020]</vt:lpstr>
      <vt:lpstr>References</vt:lpstr>
      <vt:lpstr>References</vt:lpstr>
      <vt:lpstr>References</vt:lpstr>
      <vt:lpstr>References</vt:lpstr>
      <vt:lpstr>References</vt:lpstr>
      <vt:lpstr>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zrtgawet</dc:title>
  <dc:creator>fotinip</dc:creator>
  <cp:lastModifiedBy>ARIS PAPANASTASIOU</cp:lastModifiedBy>
  <cp:revision>296</cp:revision>
  <cp:lastPrinted>2017-10-20T11:11:55Z</cp:lastPrinted>
  <dcterms:created xsi:type="dcterms:W3CDTF">2019-10-11T15:34:08Z</dcterms:created>
  <dcterms:modified xsi:type="dcterms:W3CDTF">2021-01-18T16:42:40Z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15</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6</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88</vt:i4>
  </property>
</Properties>
</file>